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7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6" r:id="rId17"/>
    <p:sldId id="277" r:id="rId18"/>
    <p:sldId id="278" r:id="rId19"/>
    <p:sldId id="279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3" r:id="rId29"/>
    <p:sldId id="294" r:id="rId30"/>
    <p:sldId id="292" r:id="rId31"/>
    <p:sldId id="295" r:id="rId32"/>
    <p:sldId id="296" r:id="rId33"/>
    <p:sldId id="298" r:id="rId34"/>
    <p:sldId id="301" r:id="rId35"/>
    <p:sldId id="302" r:id="rId36"/>
    <p:sldId id="303" r:id="rId37"/>
    <p:sldId id="304" r:id="rId38"/>
    <p:sldId id="306" r:id="rId39"/>
    <p:sldId id="310" r:id="rId40"/>
    <p:sldId id="311" r:id="rId41"/>
    <p:sldId id="312" r:id="rId42"/>
    <p:sldId id="313" r:id="rId43"/>
    <p:sldId id="314" r:id="rId44"/>
    <p:sldId id="315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7" r:id="rId54"/>
    <p:sldId id="328" r:id="rId55"/>
    <p:sldId id="329" r:id="rId56"/>
    <p:sldId id="330" r:id="rId57"/>
    <p:sldId id="331" r:id="rId58"/>
    <p:sldId id="333" r:id="rId59"/>
    <p:sldId id="334" r:id="rId60"/>
    <p:sldId id="336" r:id="rId61"/>
    <p:sldId id="337" r:id="rId62"/>
    <p:sldId id="339" r:id="rId63"/>
    <p:sldId id="340" r:id="rId64"/>
    <p:sldId id="341" r:id="rId65"/>
    <p:sldId id="342" r:id="rId66"/>
    <p:sldId id="343" r:id="rId67"/>
    <p:sldId id="346" r:id="rId68"/>
    <p:sldId id="344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6" autoAdjust="0"/>
    <p:restoredTop sz="94660"/>
  </p:normalViewPr>
  <p:slideViewPr>
    <p:cSldViewPr>
      <p:cViewPr varScale="1">
        <p:scale>
          <a:sx n="81" d="100"/>
          <a:sy n="81" d="100"/>
        </p:scale>
        <p:origin x="166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552B3-A6DB-4CF7-8F6E-5B720BBFC6AC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E62E3-7779-4599-A5A8-16C44805DB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08FE05-4AC0-4EEA-B80D-43EF0A583C1E}" type="slidenum">
              <a:rPr lang="en-US"/>
              <a:pPr/>
              <a:t>3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454371-FD85-4846-A56D-6FB46FBC61CB}" type="slidenum">
              <a:rPr lang="en-US"/>
              <a:pPr/>
              <a:t>45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0B9E16-EEEE-4B51-B9A0-B3B36D189316}" type="slidenum">
              <a:rPr lang="en-US"/>
              <a:pPr/>
              <a:t>46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4C14EBA-3D63-4987-B264-DEF3D47FF327}" type="slidenum">
              <a:rPr lang="en-US"/>
              <a:pPr/>
              <a:t>47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2CB64A-82C8-4F88-83CD-C8D22B1C6E65}" type="slidenum">
              <a:rPr lang="en-US"/>
              <a:pPr/>
              <a:t>48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23D6A23-53D0-41EF-885A-C253B21C095B}" type="slidenum">
              <a:rPr lang="en-US"/>
              <a:pPr/>
              <a:t>49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DE17DA-F8B3-4F6E-A61F-BEDFA99C233F}" type="slidenum">
              <a:rPr lang="en-US"/>
              <a:pPr/>
              <a:t>55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EF9171-EFAD-4A5B-85AF-5EA6D9C254CF}" type="slidenum">
              <a:rPr lang="en-US"/>
              <a:pPr/>
              <a:t>56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6762" cy="3432175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4" y="1981200"/>
            <a:ext cx="381846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4" y="4114800"/>
            <a:ext cx="381846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4F947-EEC2-49A0-A2B8-69F2D31E0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AD057FA-0B6A-491D-BFBB-B2368E6E381E}" type="datetimeFigureOut">
              <a:rPr lang="en-US" smtClean="0"/>
              <a:pPr/>
              <a:t>7/27/2016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E059BD4-1A08-424E-82CB-EF64E211B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spyder.mpg" TargetMode="Externa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6550" y="5410200"/>
            <a:ext cx="6461478" cy="10668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Betsy M. Nolan, MD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July 26, 2016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-838200"/>
            <a:ext cx="7543800" cy="25939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Total Shoulder </a:t>
            </a:r>
            <a:r>
              <a:rPr lang="en-US" dirty="0" err="1"/>
              <a:t>Arthroplasty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  <p:pic>
        <p:nvPicPr>
          <p:cNvPr id="7" name="Picture 6" descr="shoulder wor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729345"/>
            <a:ext cx="2886179" cy="2886179"/>
          </a:xfrm>
          <a:prstGeom prst="rect">
            <a:avLst/>
          </a:prstGeom>
        </p:spPr>
      </p:pic>
    </p:spTree>
  </p:cSld>
  <p:clrMapOvr>
    <a:masterClrMapping/>
  </p:clrMapOvr>
  <p:transition spd="med">
    <p:pull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Shoulder Arthroplasty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06400" y="2667000"/>
            <a:ext cx="5486400" cy="4114800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53,ooo shoulder </a:t>
            </a:r>
            <a:r>
              <a:rPr lang="en-US" sz="3600" dirty="0"/>
              <a:t>arthroplasties per year</a:t>
            </a:r>
          </a:p>
          <a:p>
            <a:r>
              <a:rPr lang="en-US" sz="3600" dirty="0">
                <a:solidFill>
                  <a:schemeClr val="tx2"/>
                </a:solidFill>
              </a:rPr>
              <a:t>&gt;90%</a:t>
            </a:r>
            <a:r>
              <a:rPr lang="en-US" sz="3600" dirty="0"/>
              <a:t> satisfactory rate</a:t>
            </a:r>
          </a:p>
          <a:p>
            <a:r>
              <a:rPr lang="en-US" sz="3600" dirty="0"/>
              <a:t>Revision rate </a:t>
            </a:r>
            <a:r>
              <a:rPr lang="en-US" sz="3600" dirty="0">
                <a:solidFill>
                  <a:schemeClr val="tx2"/>
                </a:solidFill>
              </a:rPr>
              <a:t>0-17%</a:t>
            </a:r>
            <a:endParaRPr lang="en-US" dirty="0"/>
          </a:p>
        </p:txBody>
      </p:sp>
      <p:pic>
        <p:nvPicPr>
          <p:cNvPr id="13316" name="Picture 4" descr="~AUT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612" y="1676400"/>
            <a:ext cx="2335388" cy="397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90600" y="3297238"/>
            <a:ext cx="7772400" cy="4114800"/>
          </a:xfrm>
        </p:spPr>
        <p:txBody>
          <a:bodyPr/>
          <a:lstStyle/>
          <a:p>
            <a:r>
              <a:rPr lang="en-US" sz="2800" dirty="0"/>
              <a:t>Historical review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1893</a:t>
            </a:r>
            <a:r>
              <a:rPr lang="en-US" sz="2800" dirty="0"/>
              <a:t> French surgeon </a:t>
            </a:r>
            <a:r>
              <a:rPr lang="en-US" sz="2800" dirty="0" err="1"/>
              <a:t>Péan</a:t>
            </a:r>
            <a:endParaRPr lang="en-US" sz="2800" dirty="0"/>
          </a:p>
          <a:p>
            <a:pPr lvl="1"/>
            <a:r>
              <a:rPr lang="en-US" sz="2800" dirty="0"/>
              <a:t>First prosthetic </a:t>
            </a:r>
            <a:r>
              <a:rPr lang="en-US" sz="2800" dirty="0">
                <a:solidFill>
                  <a:schemeClr val="tx2"/>
                </a:solidFill>
              </a:rPr>
              <a:t>shoulder replacement</a:t>
            </a:r>
            <a:endParaRPr lang="en-US" sz="2800" dirty="0"/>
          </a:p>
          <a:p>
            <a:pPr lvl="1"/>
            <a:r>
              <a:rPr lang="en-US" sz="2800" dirty="0"/>
              <a:t>Platinum and rubber</a:t>
            </a:r>
          </a:p>
          <a:p>
            <a:pPr lvl="1"/>
            <a:r>
              <a:rPr lang="en-US" sz="2800" dirty="0"/>
              <a:t>Implanted for </a:t>
            </a:r>
            <a:r>
              <a:rPr lang="en-US" sz="2800" dirty="0" err="1"/>
              <a:t>tuberculous</a:t>
            </a:r>
            <a:r>
              <a:rPr lang="en-US" sz="2800" dirty="0"/>
              <a:t> arthritis</a:t>
            </a:r>
          </a:p>
          <a:p>
            <a:pPr lvl="1"/>
            <a:r>
              <a:rPr lang="en-US" sz="2800" dirty="0"/>
              <a:t>Removed </a:t>
            </a:r>
            <a:r>
              <a:rPr lang="en-US" sz="2800" dirty="0">
                <a:solidFill>
                  <a:schemeClr val="tx2"/>
                </a:solidFill>
              </a:rPr>
              <a:t>2</a:t>
            </a:r>
            <a:r>
              <a:rPr lang="en-US" sz="2800" dirty="0"/>
              <a:t> years later</a:t>
            </a:r>
            <a:endParaRPr lang="en-US" dirty="0"/>
          </a:p>
        </p:txBody>
      </p:sp>
      <p:pic>
        <p:nvPicPr>
          <p:cNvPr id="15364" name="Picture 4" descr="~AUT0005"/>
          <p:cNvPicPr>
            <a:picLocks noChangeAspect="1" noChangeArrowheads="1"/>
          </p:cNvPicPr>
          <p:nvPr/>
        </p:nvPicPr>
        <p:blipFill>
          <a:blip r:embed="rId2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2667000" y="1600200"/>
            <a:ext cx="3884789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Shoulder Arthroplasty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06400" y="2209800"/>
            <a:ext cx="6434667" cy="41148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1950</a:t>
            </a:r>
            <a:r>
              <a:rPr lang="en-US" sz="2800"/>
              <a:t>  Hemiarthroplasty</a:t>
            </a:r>
          </a:p>
          <a:p>
            <a:r>
              <a:rPr lang="en-US">
                <a:solidFill>
                  <a:schemeClr val="tx2"/>
                </a:solidFill>
              </a:rPr>
              <a:t>1970</a:t>
            </a:r>
            <a:r>
              <a:rPr lang="en-US" sz="2800"/>
              <a:t>  Fixed fulcrum fully 			     constrained</a:t>
            </a:r>
          </a:p>
          <a:p>
            <a:r>
              <a:rPr lang="en-US">
                <a:solidFill>
                  <a:schemeClr val="tx2"/>
                </a:solidFill>
              </a:rPr>
              <a:t>1974</a:t>
            </a:r>
            <a:r>
              <a:rPr lang="en-US" sz="2800"/>
              <a:t>  Total Shoulder Arthroplasty</a:t>
            </a:r>
          </a:p>
          <a:p>
            <a:pPr lvl="3">
              <a:buFontTx/>
              <a:buNone/>
            </a:pPr>
            <a:r>
              <a:rPr lang="en-US" sz="2800"/>
              <a:t> Conforming surface</a:t>
            </a:r>
          </a:p>
          <a:p>
            <a:pPr lvl="3">
              <a:buFontTx/>
              <a:buNone/>
            </a:pPr>
            <a:r>
              <a:rPr lang="en-US" sz="2800"/>
              <a:t> Minimally constrained</a:t>
            </a:r>
            <a:endParaRPr lang="en-US"/>
          </a:p>
        </p:txBody>
      </p:sp>
      <p:pic>
        <p:nvPicPr>
          <p:cNvPr id="16388" name="Picture 5" descr="~AUT0007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r="3906"/>
          <a:stretch>
            <a:fillRect/>
          </a:stretch>
        </p:blipFill>
        <p:spPr bwMode="auto">
          <a:xfrm>
            <a:off x="6096000" y="1752600"/>
            <a:ext cx="218065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dirty="0" err="1">
                <a:solidFill>
                  <a:schemeClr val="tx1"/>
                </a:solidFill>
              </a:rPr>
              <a:t>Neer</a:t>
            </a:r>
            <a:r>
              <a:rPr lang="en-US" dirty="0">
                <a:solidFill>
                  <a:schemeClr val="tx1"/>
                </a:solidFill>
              </a:rPr>
              <a:t> I </a:t>
            </a:r>
            <a:r>
              <a:rPr lang="en-US" dirty="0" err="1">
                <a:solidFill>
                  <a:schemeClr val="tx1"/>
                </a:solidFill>
              </a:rPr>
              <a:t>Hemiarthroplasty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06400" y="2895600"/>
            <a:ext cx="7772400" cy="4114800"/>
          </a:xfrm>
        </p:spPr>
        <p:txBody>
          <a:bodyPr/>
          <a:lstStyle/>
          <a:p>
            <a:r>
              <a:rPr lang="en-US" dirty="0"/>
              <a:t>Initially for </a:t>
            </a:r>
            <a:r>
              <a:rPr lang="en-US" dirty="0">
                <a:solidFill>
                  <a:schemeClr val="tx2"/>
                </a:solidFill>
              </a:rPr>
              <a:t>fractures</a:t>
            </a:r>
            <a:endParaRPr lang="en-US" dirty="0"/>
          </a:p>
          <a:p>
            <a:r>
              <a:rPr lang="en-US" dirty="0"/>
              <a:t>Results for DJD </a:t>
            </a:r>
            <a:r>
              <a:rPr lang="en-US" dirty="0">
                <a:solidFill>
                  <a:schemeClr val="tx2"/>
                </a:solidFill>
              </a:rPr>
              <a:t>satisfactory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412" name="Picture 5" descr="~AUT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1" y="1600200"/>
            <a:ext cx="2133600" cy="373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880533" y="5043488"/>
            <a:ext cx="35552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schemeClr val="accent1"/>
                </a:solidFill>
              </a:rPr>
              <a:t>Neer CS II, JBJS-A, 1955</a:t>
            </a:r>
            <a:endParaRPr lang="en-US" sz="2400" i="1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/>
              <a:t>Neer</a:t>
            </a:r>
            <a:r>
              <a:rPr lang="en-US" dirty="0"/>
              <a:t> I </a:t>
            </a:r>
            <a:r>
              <a:rPr lang="en-US" dirty="0" err="1"/>
              <a:t>Hemiarthroplasty</a:t>
            </a:r>
            <a:br>
              <a:rPr lang="en-US" dirty="0"/>
            </a:br>
            <a:r>
              <a:rPr lang="en-US" sz="2700" dirty="0">
                <a:solidFill>
                  <a:schemeClr val="tx1"/>
                </a:solidFill>
              </a:rPr>
              <a:t>46 shoulders OA</a:t>
            </a:r>
            <a:endParaRPr lang="en-US" sz="270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Excellent		</a:t>
            </a:r>
            <a:r>
              <a:rPr lang="en-US" dirty="0">
                <a:solidFill>
                  <a:schemeClr val="tx2"/>
                </a:solidFill>
              </a:rPr>
              <a:t>20	43.5%</a:t>
            </a:r>
            <a:endParaRPr lang="en-US" dirty="0"/>
          </a:p>
          <a:p>
            <a:r>
              <a:rPr lang="en-US" dirty="0"/>
              <a:t>Satisfactory	</a:t>
            </a:r>
            <a:r>
              <a:rPr lang="en-US" dirty="0">
                <a:solidFill>
                  <a:schemeClr val="tx2"/>
                </a:solidFill>
              </a:rPr>
              <a:t>20	43.5%</a:t>
            </a:r>
            <a:endParaRPr lang="en-US" dirty="0"/>
          </a:p>
          <a:p>
            <a:r>
              <a:rPr lang="en-US" dirty="0"/>
              <a:t>Unsatisfactory	</a:t>
            </a:r>
            <a:r>
              <a:rPr lang="en-US" dirty="0">
                <a:solidFill>
                  <a:schemeClr val="tx2"/>
                </a:solidFill>
              </a:rPr>
              <a:t>6	13.0%</a:t>
            </a:r>
            <a:endParaRPr lang="en-US" dirty="0"/>
          </a:p>
        </p:txBody>
      </p:sp>
      <p:pic>
        <p:nvPicPr>
          <p:cNvPr id="18436" name="Picture 4" descr="~AUT0011"/>
          <p:cNvPicPr>
            <a:picLocks noChangeAspect="1" noChangeArrowheads="1"/>
          </p:cNvPicPr>
          <p:nvPr/>
        </p:nvPicPr>
        <p:blipFill>
          <a:blip r:embed="rId2" cstate="print"/>
          <a:srcRect l="2513"/>
          <a:stretch>
            <a:fillRect/>
          </a:stretch>
        </p:blipFill>
        <p:spPr bwMode="auto">
          <a:xfrm>
            <a:off x="774700" y="3886201"/>
            <a:ext cx="3357033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741333" y="4038600"/>
            <a:ext cx="35552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chemeClr val="accent1"/>
                </a:solidFill>
              </a:rPr>
              <a:t>Neer</a:t>
            </a:r>
            <a:r>
              <a:rPr lang="en-US" sz="2800" i="1" dirty="0">
                <a:solidFill>
                  <a:schemeClr val="accent1"/>
                </a:solidFill>
              </a:rPr>
              <a:t> CS II, JBJS-A, 1974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pic>
        <p:nvPicPr>
          <p:cNvPr id="18438" name="Picture 6" descr="~AUT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828800"/>
            <a:ext cx="1097844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dirty="0" err="1">
                <a:solidFill>
                  <a:schemeClr val="tx1"/>
                </a:solidFill>
              </a:rPr>
              <a:t>Neer</a:t>
            </a:r>
            <a:r>
              <a:rPr lang="en-US" dirty="0">
                <a:solidFill>
                  <a:schemeClr val="tx1"/>
                </a:solidFill>
              </a:rPr>
              <a:t> II</a:t>
            </a:r>
            <a:endParaRPr lang="en-US" dirty="0"/>
          </a:p>
        </p:txBody>
      </p:sp>
      <p:pic>
        <p:nvPicPr>
          <p:cNvPr id="19459" name="Picture 3" descr="~AUT0017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</a:blip>
          <a:srcRect r="2525"/>
          <a:stretch>
            <a:fillRect/>
          </a:stretch>
        </p:blipFill>
        <p:spPr bwMode="auto">
          <a:xfrm>
            <a:off x="381000" y="1905000"/>
            <a:ext cx="3814233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 descr="~AUT0018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</a:blip>
          <a:srcRect b="3773"/>
          <a:stretch>
            <a:fillRect/>
          </a:stretch>
        </p:blipFill>
        <p:spPr bwMode="auto">
          <a:xfrm>
            <a:off x="4572000" y="1905000"/>
            <a:ext cx="40640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Shoulder Arthroplasty</a:t>
            </a:r>
            <a:br>
              <a:rPr lang="en-US"/>
            </a:br>
            <a:r>
              <a:rPr lang="en-US" sz="4000">
                <a:solidFill>
                  <a:schemeClr val="tx1"/>
                </a:solidFill>
              </a:rPr>
              <a:t>Minimally Constrained Design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38667" y="1676400"/>
            <a:ext cx="5545667" cy="41148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First</a:t>
            </a:r>
            <a:r>
              <a:rPr lang="en-US"/>
              <a:t> generation  </a:t>
            </a:r>
            <a:r>
              <a:rPr lang="en-US">
                <a:solidFill>
                  <a:schemeClr val="tx2"/>
                </a:solidFill>
              </a:rPr>
              <a:t>1970’s</a:t>
            </a:r>
            <a:endParaRPr lang="en-US"/>
          </a:p>
          <a:p>
            <a:pPr lvl="1"/>
            <a:r>
              <a:rPr lang="en-US" sz="2800"/>
              <a:t>Conforming one-piece </a:t>
            </a:r>
            <a:r>
              <a:rPr lang="en-US" sz="2800">
                <a:solidFill>
                  <a:schemeClr val="tx2"/>
                </a:solidFill>
              </a:rPr>
              <a:t>metal</a:t>
            </a:r>
            <a:r>
              <a:rPr lang="en-US" sz="2800"/>
              <a:t> humeral head with </a:t>
            </a:r>
            <a:r>
              <a:rPr lang="en-US" sz="2800">
                <a:solidFill>
                  <a:schemeClr val="tx2"/>
                </a:solidFill>
              </a:rPr>
              <a:t>UHMWPE</a:t>
            </a:r>
            <a:r>
              <a:rPr lang="en-US" sz="2800"/>
              <a:t> glenoid component</a:t>
            </a:r>
          </a:p>
          <a:p>
            <a:pPr lvl="1"/>
            <a:r>
              <a:rPr lang="en-US" sz="2800"/>
              <a:t>Stability dependent upon soft tissues</a:t>
            </a:r>
            <a:endParaRPr lang="en-US"/>
          </a:p>
        </p:txBody>
      </p:sp>
      <p:pic>
        <p:nvPicPr>
          <p:cNvPr id="23556" name="Picture 4" descr="~AUT0015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r="2571"/>
          <a:stretch>
            <a:fillRect/>
          </a:stretch>
        </p:blipFill>
        <p:spPr bwMode="auto">
          <a:xfrm>
            <a:off x="3115734" y="4114800"/>
            <a:ext cx="3080456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 descr="~AUT0016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6477000" y="1447800"/>
            <a:ext cx="2064456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Shoulder Arthroplasty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168400" y="1752600"/>
            <a:ext cx="7772400" cy="4114800"/>
          </a:xfrm>
        </p:spPr>
        <p:txBody>
          <a:bodyPr/>
          <a:lstStyle/>
          <a:p>
            <a:r>
              <a:rPr lang="en-US" sz="3600">
                <a:solidFill>
                  <a:schemeClr val="tx2"/>
                </a:solidFill>
              </a:rPr>
              <a:t>Second</a:t>
            </a:r>
            <a:r>
              <a:rPr lang="en-US" sz="3600"/>
              <a:t> generation  </a:t>
            </a:r>
            <a:r>
              <a:rPr lang="en-US" sz="3600">
                <a:solidFill>
                  <a:schemeClr val="tx2"/>
                </a:solidFill>
              </a:rPr>
              <a:t>1980’s</a:t>
            </a:r>
            <a:endParaRPr lang="en-US"/>
          </a:p>
          <a:p>
            <a:pPr lvl="1"/>
            <a:r>
              <a:rPr lang="en-US">
                <a:solidFill>
                  <a:schemeClr val="tx2"/>
                </a:solidFill>
              </a:rPr>
              <a:t>Modular</a:t>
            </a:r>
            <a:r>
              <a:rPr lang="en-US"/>
              <a:t> head</a:t>
            </a:r>
          </a:p>
          <a:p>
            <a:pPr lvl="1"/>
            <a:r>
              <a:rPr lang="en-US"/>
              <a:t>Greater flexibility</a:t>
            </a:r>
          </a:p>
        </p:txBody>
      </p:sp>
      <p:pic>
        <p:nvPicPr>
          <p:cNvPr id="24580" name="Picture 4" descr="~AUT0019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</a:blip>
          <a:srcRect r="3484"/>
          <a:stretch>
            <a:fillRect/>
          </a:stretch>
        </p:blipFill>
        <p:spPr bwMode="auto">
          <a:xfrm>
            <a:off x="1761067" y="3810000"/>
            <a:ext cx="2453923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 descr="~AUT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38400"/>
            <a:ext cx="2023533" cy="338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Shoulder Arthroplasty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9733" y="1676400"/>
            <a:ext cx="7772400" cy="4114800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Glenoid</a:t>
            </a:r>
            <a:r>
              <a:rPr lang="en-US" dirty="0"/>
              <a:t>  designs</a:t>
            </a:r>
          </a:p>
          <a:p>
            <a:pPr lvl="1"/>
            <a:r>
              <a:rPr lang="en-US" dirty="0"/>
              <a:t>Cemented </a:t>
            </a:r>
            <a:r>
              <a:rPr lang="en-US" dirty="0" err="1"/>
              <a:t>vs</a:t>
            </a:r>
            <a:r>
              <a:rPr lang="en-US" dirty="0"/>
              <a:t> porous-</a:t>
            </a:r>
            <a:r>
              <a:rPr lang="en-US" dirty="0" err="1"/>
              <a:t>ingrowth</a:t>
            </a:r>
            <a:endParaRPr lang="en-US" dirty="0"/>
          </a:p>
          <a:p>
            <a:pPr lvl="1"/>
            <a:r>
              <a:rPr lang="en-US" dirty="0"/>
              <a:t>All-poly </a:t>
            </a:r>
            <a:r>
              <a:rPr lang="en-US" dirty="0" err="1"/>
              <a:t>vs</a:t>
            </a:r>
            <a:r>
              <a:rPr lang="en-US" dirty="0"/>
              <a:t> metal-backed</a:t>
            </a:r>
          </a:p>
          <a:p>
            <a:pPr lvl="1"/>
            <a:r>
              <a:rPr lang="en-US" dirty="0"/>
              <a:t>Keels </a:t>
            </a:r>
            <a:r>
              <a:rPr lang="en-US" dirty="0" err="1"/>
              <a:t>vs</a:t>
            </a:r>
            <a:r>
              <a:rPr lang="en-US" dirty="0"/>
              <a:t> pegs</a:t>
            </a:r>
          </a:p>
          <a:p>
            <a:r>
              <a:rPr lang="en-US" dirty="0">
                <a:solidFill>
                  <a:schemeClr val="tx2"/>
                </a:solidFill>
              </a:rPr>
              <a:t>Gold</a:t>
            </a:r>
            <a:r>
              <a:rPr lang="en-US" dirty="0"/>
              <a:t> standard</a:t>
            </a:r>
          </a:p>
          <a:p>
            <a:pPr lvl="2"/>
            <a:r>
              <a:rPr lang="en-US" dirty="0"/>
              <a:t>Cemented</a:t>
            </a:r>
          </a:p>
          <a:p>
            <a:pPr lvl="2"/>
            <a:r>
              <a:rPr lang="en-US" dirty="0"/>
              <a:t>All-poly</a:t>
            </a:r>
          </a:p>
          <a:p>
            <a:pPr lvl="2"/>
            <a:r>
              <a:rPr lang="en-US" dirty="0"/>
              <a:t>Peg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5604" name="Picture 4" descr="~AUT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00200"/>
            <a:ext cx="25160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br>
              <a:rPr lang="en-US" dirty="0"/>
            </a:br>
            <a:r>
              <a:rPr lang="en-US" sz="4000" dirty="0"/>
              <a:t>Third</a:t>
            </a:r>
            <a:r>
              <a:rPr lang="en-US" sz="4000" dirty="0">
                <a:solidFill>
                  <a:schemeClr val="tx1"/>
                </a:solidFill>
              </a:rPr>
              <a:t> Generation </a:t>
            </a:r>
            <a:r>
              <a:rPr lang="en-US" sz="4000" dirty="0"/>
              <a:t>1990’s</a:t>
            </a:r>
            <a:br>
              <a:rPr lang="en-US" dirty="0"/>
            </a:b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38667" y="2819400"/>
            <a:ext cx="7772400" cy="4114800"/>
          </a:xfrm>
        </p:spPr>
        <p:txBody>
          <a:bodyPr/>
          <a:lstStyle/>
          <a:p>
            <a:r>
              <a:rPr lang="en-US" dirty="0"/>
              <a:t>More </a:t>
            </a:r>
            <a:r>
              <a:rPr lang="en-US" dirty="0">
                <a:solidFill>
                  <a:schemeClr val="tx2"/>
                </a:solidFill>
              </a:rPr>
              <a:t>anatomic</a:t>
            </a:r>
            <a:r>
              <a:rPr lang="en-US" dirty="0"/>
              <a:t> design</a:t>
            </a:r>
          </a:p>
          <a:p>
            <a:pPr lvl="1"/>
            <a:r>
              <a:rPr lang="en-US" dirty="0"/>
              <a:t>Offset humeral heads</a:t>
            </a:r>
          </a:p>
          <a:p>
            <a:pPr lvl="1"/>
            <a:r>
              <a:rPr lang="en-US" dirty="0"/>
              <a:t>Variable neck-shaft angle</a:t>
            </a:r>
          </a:p>
          <a:p>
            <a:pPr lvl="1"/>
            <a:r>
              <a:rPr lang="en-US" dirty="0"/>
              <a:t>Variable glenoid conformity</a:t>
            </a:r>
          </a:p>
          <a:p>
            <a:endParaRPr lang="en-US" dirty="0"/>
          </a:p>
        </p:txBody>
      </p:sp>
      <p:pic>
        <p:nvPicPr>
          <p:cNvPr id="26628" name="Picture 4" descr="~AUT0030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r="6944"/>
          <a:stretch>
            <a:fillRect/>
          </a:stretch>
        </p:blipFill>
        <p:spPr bwMode="auto">
          <a:xfrm>
            <a:off x="6858000" y="1676400"/>
            <a:ext cx="2033412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 descr="~AUT0031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 l="6944"/>
          <a:stretch>
            <a:fillRect/>
          </a:stretch>
        </p:blipFill>
        <p:spPr bwMode="auto">
          <a:xfrm>
            <a:off x="4572000" y="1676400"/>
            <a:ext cx="1979789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/>
              <a:t>Total Shoulder Arthroplasty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624667" y="1981200"/>
            <a:ext cx="7772400" cy="4114800"/>
          </a:xfrm>
        </p:spPr>
        <p:txBody>
          <a:bodyPr/>
          <a:lstStyle/>
          <a:p>
            <a:r>
              <a:rPr lang="en-US"/>
              <a:t>History </a:t>
            </a:r>
          </a:p>
          <a:p>
            <a:r>
              <a:rPr lang="en-US"/>
              <a:t>Indications</a:t>
            </a:r>
          </a:p>
          <a:p>
            <a:r>
              <a:rPr lang="en-US"/>
              <a:t>Technique</a:t>
            </a:r>
          </a:p>
          <a:p>
            <a:r>
              <a:rPr lang="en-US"/>
              <a:t>Reverse TSA</a:t>
            </a:r>
          </a:p>
          <a:p>
            <a:r>
              <a:rPr lang="en-US"/>
              <a:t>Rehabilitation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Surgical Indications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828800"/>
            <a:ext cx="8503920" cy="4572000"/>
          </a:xfrm>
        </p:spPr>
        <p:txBody>
          <a:bodyPr/>
          <a:lstStyle/>
          <a:p>
            <a:r>
              <a:rPr lang="en-US" dirty="0"/>
              <a:t>Shoulder pain and stiffness</a:t>
            </a:r>
          </a:p>
          <a:p>
            <a:r>
              <a:rPr lang="en-US" dirty="0"/>
              <a:t>Failed conservative treatment</a:t>
            </a:r>
          </a:p>
          <a:p>
            <a:r>
              <a:rPr lang="en-US" dirty="0"/>
              <a:t>Active lifestyle</a:t>
            </a:r>
          </a:p>
          <a:p>
            <a:r>
              <a:rPr lang="en-US" dirty="0"/>
              <a:t>GH arthritis</a:t>
            </a:r>
          </a:p>
          <a:p>
            <a:pPr lvl="1"/>
            <a:r>
              <a:rPr lang="en-US" dirty="0"/>
              <a:t>Radiographs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Primary Osteoarthritis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2362200"/>
            <a:ext cx="4800600" cy="4114800"/>
          </a:xfrm>
        </p:spPr>
        <p:txBody>
          <a:bodyPr/>
          <a:lstStyle/>
          <a:p>
            <a:r>
              <a:rPr lang="en-US" dirty="0"/>
              <a:t>Most </a:t>
            </a:r>
            <a:r>
              <a:rPr lang="en-US" dirty="0">
                <a:solidFill>
                  <a:schemeClr val="tx2"/>
                </a:solidFill>
              </a:rPr>
              <a:t>common</a:t>
            </a:r>
            <a:r>
              <a:rPr lang="en-US" dirty="0"/>
              <a:t> indication</a:t>
            </a:r>
          </a:p>
          <a:p>
            <a:r>
              <a:rPr lang="en-US" dirty="0"/>
              <a:t>Joint surface incongruity</a:t>
            </a:r>
          </a:p>
          <a:p>
            <a:r>
              <a:rPr lang="en-US" dirty="0">
                <a:solidFill>
                  <a:schemeClr val="tx2"/>
                </a:solidFill>
              </a:rPr>
              <a:t>Posterior</a:t>
            </a:r>
            <a:r>
              <a:rPr lang="en-US" dirty="0"/>
              <a:t> </a:t>
            </a:r>
            <a:r>
              <a:rPr lang="en-US" dirty="0" err="1"/>
              <a:t>glenoid</a:t>
            </a:r>
            <a:r>
              <a:rPr lang="en-US" dirty="0"/>
              <a:t> wear</a:t>
            </a:r>
          </a:p>
          <a:p>
            <a:r>
              <a:rPr lang="en-US" dirty="0"/>
              <a:t>Soft tissues </a:t>
            </a:r>
            <a:r>
              <a:rPr lang="en-US" dirty="0">
                <a:solidFill>
                  <a:schemeClr val="tx2"/>
                </a:solidFill>
              </a:rPr>
              <a:t>preserved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Deltoid intact</a:t>
            </a:r>
          </a:p>
          <a:p>
            <a:pPr lvl="1"/>
            <a:r>
              <a:rPr lang="en-US" dirty="0"/>
              <a:t>Capsule + cuff contracted</a:t>
            </a:r>
          </a:p>
        </p:txBody>
      </p:sp>
      <p:pic>
        <p:nvPicPr>
          <p:cNvPr id="30724" name="Picture 4" descr="~AUT0027"/>
          <p:cNvPicPr>
            <a:picLocks noChangeAspect="1" noChangeArrowheads="1"/>
          </p:cNvPicPr>
          <p:nvPr/>
        </p:nvPicPr>
        <p:blipFill>
          <a:blip r:embed="rId2" cstate="print">
            <a:lum bright="-24000" contrast="-6000"/>
          </a:blip>
          <a:srcRect/>
          <a:stretch>
            <a:fillRect/>
          </a:stretch>
        </p:blipFill>
        <p:spPr bwMode="auto">
          <a:xfrm>
            <a:off x="5257800" y="2133600"/>
            <a:ext cx="2286000" cy="321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Modern Prosthetic Design</a:t>
            </a:r>
            <a:endParaRPr lang="en-US" sz="4000" dirty="0">
              <a:solidFill>
                <a:srgbClr val="FF3399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94267" y="2286000"/>
            <a:ext cx="7772400" cy="4114800"/>
          </a:xfrm>
        </p:spPr>
        <p:txBody>
          <a:bodyPr/>
          <a:lstStyle/>
          <a:p>
            <a:r>
              <a:rPr lang="en-US"/>
              <a:t>Expanded size range</a:t>
            </a:r>
          </a:p>
          <a:p>
            <a:r>
              <a:rPr lang="en-US"/>
              <a:t>Increased neck-shaft angle</a:t>
            </a:r>
          </a:p>
          <a:p>
            <a:pPr lvl="1"/>
            <a:r>
              <a:rPr lang="en-US"/>
              <a:t>Improved abduction</a:t>
            </a:r>
          </a:p>
          <a:p>
            <a:pPr lvl="1"/>
            <a:r>
              <a:rPr lang="en-US"/>
              <a:t>Less medialization</a:t>
            </a:r>
          </a:p>
          <a:p>
            <a:r>
              <a:rPr lang="en-US"/>
              <a:t>Variable glenoid conformity</a:t>
            </a:r>
          </a:p>
          <a:p>
            <a:r>
              <a:rPr lang="en-US"/>
              <a:t>Standard and offset heads</a:t>
            </a:r>
          </a:p>
          <a:p>
            <a:r>
              <a:rPr lang="en-US"/>
              <a:t>Precise instrumentation and retractors</a:t>
            </a:r>
            <a:endParaRPr lang="en-US" sz="3600"/>
          </a:p>
        </p:txBody>
      </p:sp>
      <p:pic>
        <p:nvPicPr>
          <p:cNvPr id="31748" name="Picture 4" descr="~AUT00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8267" y="1524000"/>
            <a:ext cx="219297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Surgical Technique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439333" y="2057400"/>
            <a:ext cx="7772400" cy="4114800"/>
          </a:xfrm>
        </p:spPr>
        <p:txBody>
          <a:bodyPr/>
          <a:lstStyle/>
          <a:p>
            <a:r>
              <a:rPr lang="en-US" dirty="0" err="1"/>
              <a:t>Interscalene</a:t>
            </a:r>
            <a:r>
              <a:rPr lang="en-US" dirty="0"/>
              <a:t> regional anesthesia</a:t>
            </a:r>
          </a:p>
          <a:p>
            <a:r>
              <a:rPr lang="en-US" dirty="0"/>
              <a:t>Beach chair position</a:t>
            </a:r>
          </a:p>
          <a:p>
            <a:r>
              <a:rPr lang="en-US" dirty="0" err="1"/>
              <a:t>Deltopectoral</a:t>
            </a:r>
            <a:r>
              <a:rPr lang="en-US" dirty="0"/>
              <a:t> approach</a:t>
            </a:r>
          </a:p>
          <a:p>
            <a:r>
              <a:rPr lang="en-US" dirty="0" err="1"/>
              <a:t>Subscapularis</a:t>
            </a:r>
            <a:r>
              <a:rPr lang="en-US" dirty="0"/>
              <a:t> release</a:t>
            </a:r>
          </a:p>
          <a:p>
            <a:r>
              <a:rPr lang="en-US" dirty="0"/>
              <a:t>Proper implant selection</a:t>
            </a:r>
          </a:p>
          <a:p>
            <a:r>
              <a:rPr lang="en-US" dirty="0"/>
              <a:t>Soft tissue balancing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Surgical Technique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600200" y="1676400"/>
            <a:ext cx="7772400" cy="4114800"/>
          </a:xfrm>
        </p:spPr>
        <p:txBody>
          <a:bodyPr/>
          <a:lstStyle/>
          <a:p>
            <a:r>
              <a:rPr lang="en-US" dirty="0"/>
              <a:t>Beach chair position</a:t>
            </a:r>
          </a:p>
        </p:txBody>
      </p:sp>
      <p:pic>
        <p:nvPicPr>
          <p:cNvPr id="33796" name="Picture 4" descr="~AUT0032"/>
          <p:cNvPicPr>
            <a:picLocks noChangeAspect="1" noChangeArrowheads="1"/>
          </p:cNvPicPr>
          <p:nvPr/>
        </p:nvPicPr>
        <p:blipFill>
          <a:blip r:embed="rId2" cstate="print">
            <a:lum bright="14000" contrast="32000"/>
          </a:blip>
          <a:srcRect/>
          <a:stretch>
            <a:fillRect/>
          </a:stretch>
        </p:blipFill>
        <p:spPr bwMode="auto">
          <a:xfrm>
            <a:off x="1981200" y="2362200"/>
            <a:ext cx="4302478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Shoulder </a:t>
            </a:r>
            <a:r>
              <a:rPr lang="en-US" sz="4400" dirty="0" err="1"/>
              <a:t>Arthroplasty</a:t>
            </a:r>
            <a:br>
              <a:rPr lang="en-US" sz="4400" dirty="0"/>
            </a:br>
            <a:r>
              <a:rPr lang="en-US" sz="2700" dirty="0">
                <a:solidFill>
                  <a:srgbClr val="FF3399"/>
                </a:solidFill>
              </a:rPr>
              <a:t>Surgical Technique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37067" y="2743200"/>
            <a:ext cx="7772400" cy="4114800"/>
          </a:xfrm>
        </p:spPr>
        <p:txBody>
          <a:bodyPr/>
          <a:lstStyle/>
          <a:p>
            <a:r>
              <a:rPr lang="en-US"/>
              <a:t>Arm positioner</a:t>
            </a:r>
          </a:p>
          <a:p>
            <a:pPr lvl="1"/>
            <a:r>
              <a:rPr lang="en-US"/>
              <a:t>Spider</a:t>
            </a:r>
          </a:p>
          <a:p>
            <a:pPr lvl="1"/>
            <a:r>
              <a:rPr lang="en-US"/>
              <a:t>McConnell</a:t>
            </a:r>
          </a:p>
        </p:txBody>
      </p:sp>
      <p:pic>
        <p:nvPicPr>
          <p:cNvPr id="88068" name="spyder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752600"/>
            <a:ext cx="4876800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8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6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806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Surgical Technique</a:t>
            </a:r>
          </a:p>
        </p:txBody>
      </p:sp>
      <p:pic>
        <p:nvPicPr>
          <p:cNvPr id="35843" name="Picture 3" descr="~AUT0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600200"/>
            <a:ext cx="290547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82600" y="3687764"/>
            <a:ext cx="2398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Deltopectoral approach</a:t>
            </a:r>
            <a:endParaRPr 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Surgical Technique</a:t>
            </a:r>
          </a:p>
        </p:txBody>
      </p:sp>
      <p:pic>
        <p:nvPicPr>
          <p:cNvPr id="36867" name="Picture 3" descr="~AUT0035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</a:blip>
          <a:srcRect r="3226" b="10773"/>
          <a:stretch>
            <a:fillRect/>
          </a:stretch>
        </p:blipFill>
        <p:spPr bwMode="auto">
          <a:xfrm>
            <a:off x="4876800" y="1524001"/>
            <a:ext cx="216670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28600" y="1981200"/>
            <a:ext cx="418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 err="1"/>
              <a:t>Subscapularis</a:t>
            </a:r>
            <a:r>
              <a:rPr lang="en-US" sz="3600" dirty="0"/>
              <a:t> release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Primary Osteoarthritis</a:t>
            </a:r>
            <a:br>
              <a:rPr lang="en-US" sz="2400" dirty="0"/>
            </a:br>
            <a:r>
              <a:rPr lang="en-US" sz="2400" dirty="0"/>
              <a:t>68 </a:t>
            </a:r>
            <a:r>
              <a:rPr lang="en-US" sz="2400" dirty="0" err="1"/>
              <a:t>yo</a:t>
            </a:r>
            <a:r>
              <a:rPr lang="en-US" sz="2400" dirty="0"/>
              <a:t> male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Lesser tuberosity osteotomy</a:t>
            </a:r>
          </a:p>
        </p:txBody>
      </p:sp>
      <p:pic>
        <p:nvPicPr>
          <p:cNvPr id="40964" name="Picture 1030" descr="J:\DCIM\100NIKON\DSCN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2933" y="2514601"/>
            <a:ext cx="409786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Primary Osteoarthritis</a:t>
            </a:r>
            <a:br>
              <a:rPr lang="en-US" sz="2400" dirty="0"/>
            </a:br>
            <a:r>
              <a:rPr lang="en-US" sz="2400" dirty="0"/>
              <a:t>68 </a:t>
            </a:r>
            <a:r>
              <a:rPr lang="en-US" sz="2400" dirty="0" err="1"/>
              <a:t>yo</a:t>
            </a:r>
            <a:r>
              <a:rPr lang="en-US" sz="2400" dirty="0"/>
              <a:t> male</a:t>
            </a:r>
          </a:p>
        </p:txBody>
      </p:sp>
      <p:sp>
        <p:nvSpPr>
          <p:cNvPr id="41987" name="Rectangle 1027"/>
          <p:cNvSpPr>
            <a:spLocks noGrp="1" noChangeArrowheads="1"/>
          </p:cNvSpPr>
          <p:nvPr>
            <p:ph sz="quarter" idx="1"/>
          </p:nvPr>
        </p:nvSpPr>
        <p:spPr>
          <a:xfrm>
            <a:off x="457200" y="1371601"/>
            <a:ext cx="8229600" cy="4525963"/>
          </a:xfrm>
        </p:spPr>
        <p:txBody>
          <a:bodyPr/>
          <a:lstStyle/>
          <a:p>
            <a:r>
              <a:rPr lang="en-US" sz="2800"/>
              <a:t>Lesser tuberosity osteotomy</a:t>
            </a:r>
          </a:p>
          <a:p>
            <a:r>
              <a:rPr lang="en-US" sz="2800"/>
              <a:t>Repair with two #2 Fiber wire sutures</a:t>
            </a:r>
          </a:p>
          <a:p>
            <a:r>
              <a:rPr lang="en-US" sz="2800"/>
              <a:t>One 18 g wire</a:t>
            </a:r>
          </a:p>
        </p:txBody>
      </p:sp>
      <p:pic>
        <p:nvPicPr>
          <p:cNvPr id="41988" name="Picture 1028" descr="DSCN14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6723" y="2906714"/>
            <a:ext cx="4556477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534400" cy="60655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4400" dirty="0"/>
            </a:br>
            <a:r>
              <a:rPr lang="en-US" sz="4400" dirty="0">
                <a:solidFill>
                  <a:srgbClr val="FF3399"/>
                </a:solidFill>
              </a:rPr>
              <a:t>Diagnoses</a:t>
            </a:r>
            <a:endParaRPr lang="en-US" sz="44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72533" y="2362200"/>
            <a:ext cx="7772400" cy="4114800"/>
          </a:xfrm>
        </p:spPr>
        <p:txBody>
          <a:bodyPr>
            <a:normAutofit/>
          </a:bodyPr>
          <a:lstStyle/>
          <a:p>
            <a:r>
              <a:rPr lang="en-US" sz="2800" dirty="0"/>
              <a:t>Osteoarthritis</a:t>
            </a:r>
          </a:p>
          <a:p>
            <a:r>
              <a:rPr lang="en-US" sz="2800" dirty="0"/>
              <a:t>Rheumatoid Arthritis</a:t>
            </a:r>
          </a:p>
          <a:p>
            <a:r>
              <a:rPr lang="en-US" sz="2800" dirty="0" err="1"/>
              <a:t>Avascular</a:t>
            </a:r>
            <a:r>
              <a:rPr lang="en-US" sz="2800" dirty="0"/>
              <a:t> Necrosis</a:t>
            </a:r>
          </a:p>
          <a:p>
            <a:r>
              <a:rPr lang="en-US" sz="2800" dirty="0"/>
              <a:t>Posttraumatic Arthritis</a:t>
            </a:r>
          </a:p>
          <a:p>
            <a:r>
              <a:rPr lang="en-US" sz="2800" dirty="0" err="1"/>
              <a:t>Capsulorrhaphy</a:t>
            </a:r>
            <a:r>
              <a:rPr lang="en-US" sz="2800" dirty="0"/>
              <a:t> </a:t>
            </a:r>
            <a:r>
              <a:rPr lang="en-US" sz="2800" dirty="0" err="1"/>
              <a:t>Arthropathy</a:t>
            </a:r>
            <a:endParaRPr lang="en-US" sz="2800" dirty="0"/>
          </a:p>
          <a:p>
            <a:r>
              <a:rPr lang="en-US" sz="2800" dirty="0"/>
              <a:t>Cuff Tear </a:t>
            </a:r>
            <a:r>
              <a:rPr lang="en-US" sz="2800" dirty="0" err="1"/>
              <a:t>Arthropathy</a:t>
            </a:r>
            <a:endParaRPr lang="en-US" sz="2800" dirty="0"/>
          </a:p>
          <a:p>
            <a:r>
              <a:rPr lang="en-US" sz="2800" dirty="0"/>
              <a:t>Some proximal </a:t>
            </a:r>
            <a:r>
              <a:rPr lang="en-US" sz="2800" dirty="0" err="1"/>
              <a:t>humerus</a:t>
            </a:r>
            <a:r>
              <a:rPr lang="en-US" sz="2800" dirty="0"/>
              <a:t> fractures</a:t>
            </a:r>
          </a:p>
          <a:p>
            <a:r>
              <a:rPr lang="en-US" sz="2800" dirty="0"/>
              <a:t>Revision</a:t>
            </a:r>
          </a:p>
          <a:p>
            <a:endParaRPr lang="en-US" sz="28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l="25504" t="14001" r="15002" b="8002"/>
          <a:stretch>
            <a:fillRect/>
          </a:stretch>
        </p:blipFill>
        <p:spPr bwMode="auto">
          <a:xfrm>
            <a:off x="6781800" y="2837801"/>
            <a:ext cx="2209800" cy="244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~AUT0023"/>
          <p:cNvPicPr>
            <a:picLocks noChangeAspect="1" noChangeArrowheads="1"/>
          </p:cNvPicPr>
          <p:nvPr/>
        </p:nvPicPr>
        <p:blipFill>
          <a:blip r:embed="rId4" cstate="print"/>
          <a:srcRect r="2493"/>
          <a:stretch>
            <a:fillRect/>
          </a:stretch>
        </p:blipFill>
        <p:spPr bwMode="auto">
          <a:xfrm>
            <a:off x="4267200" y="1600200"/>
            <a:ext cx="3177822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Primary Osteoarthritis</a:t>
            </a:r>
            <a:br>
              <a:rPr lang="en-US" sz="2400" dirty="0"/>
            </a:br>
            <a:r>
              <a:rPr lang="en-US" sz="2400" dirty="0"/>
              <a:t>68 </a:t>
            </a:r>
            <a:r>
              <a:rPr lang="en-US" sz="2400" dirty="0" err="1"/>
              <a:t>yo</a:t>
            </a:r>
            <a:r>
              <a:rPr lang="en-US" sz="2400" dirty="0"/>
              <a:t> male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Pre op</a:t>
            </a:r>
          </a:p>
        </p:txBody>
      </p:sp>
      <p:pic>
        <p:nvPicPr>
          <p:cNvPr id="39940" name="Picture 4" descr="GlenBGSherJoy1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57200" y="2209800"/>
            <a:ext cx="396240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GlenBGSherJoy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724400" y="2133600"/>
            <a:ext cx="406194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Primary Osteoarthritis</a:t>
            </a:r>
            <a:br>
              <a:rPr lang="en-US" sz="2400" dirty="0"/>
            </a:br>
            <a:r>
              <a:rPr lang="en-US" sz="2400" dirty="0"/>
              <a:t>68 </a:t>
            </a:r>
            <a:r>
              <a:rPr lang="en-US" sz="2400" dirty="0" err="1"/>
              <a:t>yo</a:t>
            </a:r>
            <a:r>
              <a:rPr lang="en-US" sz="2400" dirty="0"/>
              <a:t> male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Post op</a:t>
            </a:r>
          </a:p>
        </p:txBody>
      </p:sp>
      <p:pic>
        <p:nvPicPr>
          <p:cNvPr id="43012" name="Picture 4" descr="2e14e975-91c4-4cc9-9041-856d729ccb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286001"/>
            <a:ext cx="45720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06ddef45-21d8-4817-a2a3-eb65828431f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2133600"/>
            <a:ext cx="367171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Surgical Technique</a:t>
            </a:r>
          </a:p>
        </p:txBody>
      </p:sp>
      <p:pic>
        <p:nvPicPr>
          <p:cNvPr id="44035" name="Picture 3" descr="~AUT0041"/>
          <p:cNvPicPr>
            <a:picLocks noChangeAspect="1" noChangeArrowheads="1"/>
          </p:cNvPicPr>
          <p:nvPr/>
        </p:nvPicPr>
        <p:blipFill>
          <a:blip r:embed="rId2" cstate="print">
            <a:lum bright="-6000" contrast="-30000"/>
          </a:blip>
          <a:srcRect r="3802" b="2786"/>
          <a:stretch>
            <a:fillRect/>
          </a:stretch>
        </p:blipFill>
        <p:spPr bwMode="auto">
          <a:xfrm>
            <a:off x="685800" y="1676400"/>
            <a:ext cx="289983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 descr="~AUT0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676400"/>
            <a:ext cx="438150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Surgical Technique</a:t>
            </a:r>
          </a:p>
        </p:txBody>
      </p:sp>
      <p:pic>
        <p:nvPicPr>
          <p:cNvPr id="46083" name="Picture 3" descr="~AUT0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3589867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 descr="~AUT0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52600"/>
            <a:ext cx="4199467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Humeral Head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38667" y="2971800"/>
            <a:ext cx="3699933" cy="4114800"/>
          </a:xfrm>
        </p:spPr>
        <p:txBody>
          <a:bodyPr/>
          <a:lstStyle/>
          <a:p>
            <a:r>
              <a:rPr lang="en-US" dirty="0"/>
              <a:t>Modular</a:t>
            </a:r>
          </a:p>
          <a:p>
            <a:r>
              <a:rPr lang="en-US" dirty="0"/>
              <a:t>Offset and standard option</a:t>
            </a:r>
          </a:p>
        </p:txBody>
      </p:sp>
      <p:pic>
        <p:nvPicPr>
          <p:cNvPr id="49156" name="Picture 4" descr="~AUT0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4128911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Shoulder Arthroplasty</a:t>
            </a:r>
            <a:br>
              <a:rPr lang="en-US" dirty="0"/>
            </a:br>
            <a:r>
              <a:rPr lang="en-US" sz="2700" dirty="0">
                <a:solidFill>
                  <a:srgbClr val="FF3399"/>
                </a:solidFill>
              </a:rPr>
              <a:t>TSA vs HHA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590800"/>
            <a:ext cx="3818467" cy="41148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TSA (glenoid comp)</a:t>
            </a:r>
            <a:endParaRPr lang="en-US"/>
          </a:p>
          <a:p>
            <a:pPr lvl="1"/>
            <a:r>
              <a:rPr lang="en-US" sz="2800"/>
              <a:t>Glenoid arthrosis</a:t>
            </a:r>
          </a:p>
          <a:p>
            <a:pPr lvl="1"/>
            <a:r>
              <a:rPr lang="en-US" sz="2800"/>
              <a:t>Intact or repairable rotator cuff</a:t>
            </a:r>
          </a:p>
          <a:p>
            <a:pPr lvl="1"/>
            <a:r>
              <a:rPr lang="en-US" sz="2800"/>
              <a:t>Adequate glenoid bone stock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39733" y="2590800"/>
            <a:ext cx="4097867" cy="4114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HHA (hemiarthroplasty)</a:t>
            </a:r>
            <a:endParaRPr lang="en-US" dirty="0"/>
          </a:p>
          <a:p>
            <a:pPr lvl="1"/>
            <a:r>
              <a:rPr lang="en-US" sz="2800" dirty="0"/>
              <a:t>Glenoid not arthritic</a:t>
            </a:r>
          </a:p>
          <a:p>
            <a:pPr lvl="1"/>
            <a:r>
              <a:rPr lang="en-US" sz="2800" dirty="0" err="1"/>
              <a:t>Irrepairable</a:t>
            </a:r>
            <a:r>
              <a:rPr lang="en-US" sz="2800" dirty="0"/>
              <a:t> RCT</a:t>
            </a:r>
          </a:p>
          <a:p>
            <a:pPr lvl="1"/>
            <a:r>
              <a:rPr lang="en-US" sz="2800" dirty="0"/>
              <a:t>Inadequate glenoid bone stock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 err="1">
                <a:solidFill>
                  <a:srgbClr val="FF3399"/>
                </a:solidFill>
              </a:rPr>
              <a:t>Glenoid</a:t>
            </a:r>
            <a:r>
              <a:rPr lang="en-US" sz="2700" dirty="0">
                <a:solidFill>
                  <a:srgbClr val="FF3399"/>
                </a:solidFill>
              </a:rPr>
              <a:t> Preparation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38667" y="2286000"/>
            <a:ext cx="7772400" cy="41148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Release</a:t>
            </a:r>
            <a:r>
              <a:rPr lang="en-US"/>
              <a:t> inferior capsule</a:t>
            </a:r>
          </a:p>
          <a:p>
            <a:r>
              <a:rPr lang="en-US">
                <a:solidFill>
                  <a:schemeClr val="tx2"/>
                </a:solidFill>
              </a:rPr>
              <a:t>Protect </a:t>
            </a:r>
            <a:r>
              <a:rPr lang="en-US"/>
              <a:t>axillary nerve</a:t>
            </a:r>
            <a:endParaRPr lang="en-US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Expose</a:t>
            </a:r>
            <a:r>
              <a:rPr lang="en-US"/>
              <a:t> glenoid face</a:t>
            </a:r>
          </a:p>
          <a:p>
            <a:r>
              <a:rPr lang="en-US">
                <a:solidFill>
                  <a:schemeClr val="tx2"/>
                </a:solidFill>
              </a:rPr>
              <a:t>Assess</a:t>
            </a:r>
            <a:r>
              <a:rPr lang="en-US"/>
              <a:t> posterior wear</a:t>
            </a:r>
          </a:p>
          <a:p>
            <a:r>
              <a:rPr lang="en-US">
                <a:solidFill>
                  <a:schemeClr val="tx2"/>
                </a:solidFill>
              </a:rPr>
              <a:t>Center</a:t>
            </a:r>
            <a:r>
              <a:rPr lang="en-US"/>
              <a:t> starting hole</a:t>
            </a:r>
          </a:p>
          <a:p>
            <a:r>
              <a:rPr lang="en-US">
                <a:solidFill>
                  <a:schemeClr val="tx2"/>
                </a:solidFill>
              </a:rPr>
              <a:t>Bone graft </a:t>
            </a:r>
            <a:r>
              <a:rPr lang="en-US"/>
              <a:t>as needed</a:t>
            </a:r>
          </a:p>
        </p:txBody>
      </p:sp>
      <p:pic>
        <p:nvPicPr>
          <p:cNvPr id="51204" name="Picture 4" descr="~AUT0064"/>
          <p:cNvPicPr>
            <a:picLocks noChangeAspect="1" noChangeArrowheads="1"/>
          </p:cNvPicPr>
          <p:nvPr/>
        </p:nvPicPr>
        <p:blipFill>
          <a:blip r:embed="rId2" cstate="print"/>
          <a:srcRect t="2557"/>
          <a:stretch>
            <a:fillRect/>
          </a:stretch>
        </p:blipFill>
        <p:spPr bwMode="auto">
          <a:xfrm>
            <a:off x="4495800" y="1676400"/>
            <a:ext cx="2499077" cy="405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 err="1">
                <a:solidFill>
                  <a:srgbClr val="FF3399"/>
                </a:solidFill>
              </a:rPr>
              <a:t>Glenoid</a:t>
            </a:r>
            <a:r>
              <a:rPr lang="en-US" sz="2700" dirty="0">
                <a:solidFill>
                  <a:srgbClr val="FF3399"/>
                </a:solidFill>
              </a:rPr>
              <a:t> Preparation</a:t>
            </a:r>
          </a:p>
        </p:txBody>
      </p:sp>
      <p:pic>
        <p:nvPicPr>
          <p:cNvPr id="52227" name="Picture 4" descr="~AUT0066"/>
          <p:cNvPicPr>
            <a:picLocks noChangeAspect="1" noChangeArrowheads="1"/>
          </p:cNvPicPr>
          <p:nvPr/>
        </p:nvPicPr>
        <p:blipFill>
          <a:blip r:embed="rId2" cstate="print"/>
          <a:srcRect r="3215"/>
          <a:stretch>
            <a:fillRect/>
          </a:stretch>
        </p:blipFill>
        <p:spPr bwMode="auto">
          <a:xfrm>
            <a:off x="457200" y="1600200"/>
            <a:ext cx="3932766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5" descr="~AUT0067"/>
          <p:cNvPicPr>
            <a:picLocks noChangeAspect="1" noChangeArrowheads="1"/>
          </p:cNvPicPr>
          <p:nvPr/>
        </p:nvPicPr>
        <p:blipFill>
          <a:blip r:embed="rId3" cstate="print"/>
          <a:srcRect r="3154" b="3731"/>
          <a:stretch>
            <a:fillRect/>
          </a:stretch>
        </p:blipFill>
        <p:spPr bwMode="auto">
          <a:xfrm>
            <a:off x="4648200" y="1600200"/>
            <a:ext cx="4131733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/>
              <a:t>Shoulder </a:t>
            </a:r>
            <a:r>
              <a:rPr lang="en-US" dirty="0" err="1"/>
              <a:t>Arthroplasty</a:t>
            </a:r>
            <a:br>
              <a:rPr lang="en-US" dirty="0"/>
            </a:br>
            <a:r>
              <a:rPr lang="en-US" sz="2700" dirty="0" err="1">
                <a:solidFill>
                  <a:srgbClr val="FF3399"/>
                </a:solidFill>
              </a:rPr>
              <a:t>Glenoid</a:t>
            </a:r>
            <a:r>
              <a:rPr lang="en-US" sz="2700" dirty="0">
                <a:solidFill>
                  <a:srgbClr val="FF3399"/>
                </a:solidFill>
              </a:rPr>
              <a:t> Prosthesis</a:t>
            </a:r>
          </a:p>
        </p:txBody>
      </p:sp>
      <p:sp>
        <p:nvSpPr>
          <p:cNvPr id="54275" name="Rectangle 1027"/>
          <p:cNvSpPr>
            <a:spLocks noGrp="1" noChangeArrowheads="1"/>
          </p:cNvSpPr>
          <p:nvPr>
            <p:ph sz="quarter" idx="1"/>
          </p:nvPr>
        </p:nvSpPr>
        <p:spPr>
          <a:xfrm>
            <a:off x="491067" y="2743200"/>
            <a:ext cx="7772400" cy="4114800"/>
          </a:xfrm>
        </p:spPr>
        <p:txBody>
          <a:bodyPr/>
          <a:lstStyle/>
          <a:p>
            <a:r>
              <a:rPr lang="en-US"/>
              <a:t>Keel</a:t>
            </a:r>
          </a:p>
          <a:p>
            <a:pPr>
              <a:buFontTx/>
              <a:buNone/>
            </a:pPr>
            <a:r>
              <a:rPr lang="en-US"/>
              <a:t>	vs</a:t>
            </a:r>
          </a:p>
          <a:p>
            <a:r>
              <a:rPr lang="en-US"/>
              <a:t>Pegs</a:t>
            </a:r>
          </a:p>
          <a:p>
            <a:pPr lvl="1">
              <a:buFontTx/>
              <a:buNone/>
            </a:pPr>
            <a:endParaRPr lang="en-US"/>
          </a:p>
        </p:txBody>
      </p:sp>
      <p:pic>
        <p:nvPicPr>
          <p:cNvPr id="54276" name="Picture 1028" descr="~AUT0075"/>
          <p:cNvPicPr>
            <a:picLocks noChangeAspect="1" noChangeArrowheads="1"/>
          </p:cNvPicPr>
          <p:nvPr/>
        </p:nvPicPr>
        <p:blipFill>
          <a:blip r:embed="rId2" cstate="print"/>
          <a:srcRect r="2481"/>
          <a:stretch>
            <a:fillRect/>
          </a:stretch>
        </p:blipFill>
        <p:spPr bwMode="auto">
          <a:xfrm>
            <a:off x="2912534" y="2070100"/>
            <a:ext cx="4221227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Top 8 TSA Myths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202267" y="1676400"/>
            <a:ext cx="7772400" cy="4114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1.	</a:t>
            </a:r>
            <a:r>
              <a:rPr lang="en-US" sz="2800" dirty="0"/>
              <a:t>	TSA is a new procedure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2.</a:t>
            </a:r>
            <a:r>
              <a:rPr lang="en-US" sz="2800" dirty="0"/>
              <a:t>	ROM does not improve after TSA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3.	</a:t>
            </a:r>
            <a:r>
              <a:rPr lang="en-US" sz="2800" dirty="0"/>
              <a:t>TSA has a high complication rate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4.	</a:t>
            </a:r>
            <a:r>
              <a:rPr lang="en-US" sz="2800" dirty="0"/>
              <a:t>TSA not as advanced as THA/TKA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5.	</a:t>
            </a:r>
            <a:r>
              <a:rPr lang="en-US" sz="2800" dirty="0"/>
              <a:t>TSA does not last long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6.	</a:t>
            </a:r>
            <a:r>
              <a:rPr lang="en-US" sz="2800" dirty="0"/>
              <a:t>TSA has high rate of </a:t>
            </a:r>
            <a:r>
              <a:rPr lang="en-US" sz="2800" dirty="0" err="1"/>
              <a:t>glenoid</a:t>
            </a:r>
            <a:r>
              <a:rPr lang="en-US" sz="2800" dirty="0"/>
              <a:t> loosening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7.	</a:t>
            </a:r>
            <a:r>
              <a:rPr lang="en-US" sz="2800" dirty="0"/>
              <a:t>HHA is as good as TSA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8.</a:t>
            </a:r>
            <a:r>
              <a:rPr lang="en-US" sz="2800" dirty="0"/>
              <a:t>	Pain relief is unreliable after TSA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Shoulder Arthritis-</a:t>
            </a:r>
            <a:r>
              <a:rPr lang="en-US" sz="4000" dirty="0" err="1">
                <a:solidFill>
                  <a:srgbClr val="FF3399"/>
                </a:solidFill>
              </a:rPr>
              <a:t>Nonoperative</a:t>
            </a:r>
            <a:r>
              <a:rPr lang="en-US" sz="4000" dirty="0">
                <a:solidFill>
                  <a:srgbClr val="FF3399"/>
                </a:solidFill>
              </a:rPr>
              <a:t> Rx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209800"/>
            <a:ext cx="3818467" cy="4114800"/>
          </a:xfrm>
        </p:spPr>
        <p:txBody>
          <a:bodyPr/>
          <a:lstStyle/>
          <a:p>
            <a:r>
              <a:rPr lang="en-US" dirty="0"/>
              <a:t>Rest</a:t>
            </a:r>
          </a:p>
          <a:p>
            <a:r>
              <a:rPr lang="en-US" dirty="0"/>
              <a:t>NSAIDs</a:t>
            </a:r>
          </a:p>
          <a:p>
            <a:r>
              <a:rPr lang="en-US" dirty="0"/>
              <a:t>Moist heat</a:t>
            </a:r>
          </a:p>
          <a:p>
            <a:r>
              <a:rPr lang="en-US" dirty="0"/>
              <a:t>Gentle therapy</a:t>
            </a:r>
          </a:p>
          <a:p>
            <a:r>
              <a:rPr lang="en-US" dirty="0"/>
              <a:t>Activity modification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2133600"/>
            <a:ext cx="3818467" cy="4114800"/>
          </a:xfrm>
        </p:spPr>
        <p:txBody>
          <a:bodyPr/>
          <a:lstStyle/>
          <a:p>
            <a:r>
              <a:rPr lang="en-US" dirty="0"/>
              <a:t>Cortisone injection</a:t>
            </a:r>
          </a:p>
          <a:p>
            <a:r>
              <a:rPr lang="en-US" dirty="0"/>
              <a:t>Joint lubricants (</a:t>
            </a:r>
            <a:r>
              <a:rPr lang="en-US" dirty="0" err="1"/>
              <a:t>Synvisc</a:t>
            </a:r>
            <a:r>
              <a:rPr lang="en-US" dirty="0"/>
              <a:t>, </a:t>
            </a:r>
            <a:r>
              <a:rPr lang="en-US" dirty="0" err="1"/>
              <a:t>Hyalgan</a:t>
            </a:r>
            <a:r>
              <a:rPr lang="en-US" dirty="0"/>
              <a:t>)</a:t>
            </a:r>
          </a:p>
          <a:p>
            <a:pPr lvl="1"/>
            <a:r>
              <a:rPr lang="en-US" sz="2800" dirty="0"/>
              <a:t>Not FDA approved for shoulder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$750</a:t>
            </a:r>
            <a:r>
              <a:rPr lang="en-US" sz="2800" dirty="0"/>
              <a:t> out of pocket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Top 8 TSA Benefits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8000" y="1676400"/>
            <a:ext cx="8636000" cy="4114800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1.	</a:t>
            </a:r>
            <a:r>
              <a:rPr lang="en-US" sz="2800" dirty="0"/>
              <a:t>	TSA is </a:t>
            </a:r>
            <a:r>
              <a:rPr lang="en-US" sz="2800" dirty="0">
                <a:solidFill>
                  <a:srgbClr val="FF0000"/>
                </a:solidFill>
              </a:rPr>
              <a:t>not</a:t>
            </a:r>
            <a:r>
              <a:rPr lang="en-US" sz="2800" dirty="0"/>
              <a:t> a new procedure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2.</a:t>
            </a:r>
            <a:r>
              <a:rPr lang="en-US" sz="2800" dirty="0"/>
              <a:t>		ROM </a:t>
            </a:r>
            <a:r>
              <a:rPr lang="en-US" sz="2800" dirty="0">
                <a:solidFill>
                  <a:srgbClr val="FF0000"/>
                </a:solidFill>
              </a:rPr>
              <a:t>does </a:t>
            </a:r>
            <a:r>
              <a:rPr lang="en-US" sz="2800" dirty="0"/>
              <a:t>improve after TSA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3.	</a:t>
            </a:r>
            <a:r>
              <a:rPr lang="en-US" sz="2800" dirty="0"/>
              <a:t>	TSA </a:t>
            </a:r>
            <a:r>
              <a:rPr lang="en-US" sz="2800" dirty="0">
                <a:solidFill>
                  <a:srgbClr val="FF0000"/>
                </a:solidFill>
              </a:rPr>
              <a:t>does not </a:t>
            </a:r>
            <a:r>
              <a:rPr lang="en-US" sz="2800" dirty="0"/>
              <a:t>have a high complication rate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4.	</a:t>
            </a:r>
            <a:r>
              <a:rPr lang="en-US" sz="2800" dirty="0"/>
              <a:t>TSA </a:t>
            </a:r>
            <a:r>
              <a:rPr lang="en-US" sz="2800" dirty="0">
                <a:solidFill>
                  <a:srgbClr val="FF0000"/>
                </a:solidFill>
              </a:rPr>
              <a:t>is</a:t>
            </a:r>
            <a:r>
              <a:rPr lang="en-US" sz="2800" dirty="0"/>
              <a:t> as advanced as THA/TKA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5.	</a:t>
            </a:r>
            <a:r>
              <a:rPr lang="en-US" sz="2800" dirty="0"/>
              <a:t>	TSA </a:t>
            </a:r>
            <a:r>
              <a:rPr lang="en-US" sz="2800" dirty="0">
                <a:solidFill>
                  <a:srgbClr val="FF0000"/>
                </a:solidFill>
              </a:rPr>
              <a:t>does</a:t>
            </a:r>
            <a:r>
              <a:rPr lang="en-US" sz="2800" dirty="0"/>
              <a:t> last long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6.	</a:t>
            </a:r>
            <a:r>
              <a:rPr lang="en-US" sz="2800" dirty="0"/>
              <a:t>TSA </a:t>
            </a:r>
            <a:r>
              <a:rPr lang="en-US" sz="2800" dirty="0">
                <a:solidFill>
                  <a:srgbClr val="FF0000"/>
                </a:solidFill>
              </a:rPr>
              <a:t>does not </a:t>
            </a:r>
            <a:r>
              <a:rPr lang="en-US" sz="2800" dirty="0"/>
              <a:t>have high rate of </a:t>
            </a:r>
            <a:r>
              <a:rPr lang="en-US" sz="2800" dirty="0" err="1"/>
              <a:t>glenoid</a:t>
            </a:r>
            <a:r>
              <a:rPr lang="en-US" sz="2800" dirty="0"/>
              <a:t> loosening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7.	</a:t>
            </a:r>
            <a:r>
              <a:rPr lang="en-US" sz="2800" dirty="0"/>
              <a:t>	HHA is </a:t>
            </a:r>
            <a:r>
              <a:rPr lang="en-US" sz="2800" dirty="0">
                <a:solidFill>
                  <a:srgbClr val="FF0000"/>
                </a:solidFill>
              </a:rPr>
              <a:t>not </a:t>
            </a:r>
            <a:r>
              <a:rPr lang="en-US" sz="2800" dirty="0"/>
              <a:t>as good as TSA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8.</a:t>
            </a:r>
            <a:r>
              <a:rPr lang="en-US" sz="2800" dirty="0"/>
              <a:t>	Pain relief is </a:t>
            </a:r>
            <a:r>
              <a:rPr lang="en-US" sz="2800" dirty="0">
                <a:solidFill>
                  <a:srgbClr val="FF0000"/>
                </a:solidFill>
              </a:rPr>
              <a:t>reliable</a:t>
            </a:r>
            <a:r>
              <a:rPr lang="en-US" sz="2800" dirty="0"/>
              <a:t> after TSA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Pain Relief is </a:t>
            </a:r>
            <a:r>
              <a:rPr lang="en-US" sz="4000" dirty="0">
                <a:solidFill>
                  <a:srgbClr val="FF0000"/>
                </a:solidFill>
              </a:rPr>
              <a:t>Reliable </a:t>
            </a:r>
            <a:r>
              <a:rPr lang="en-US" sz="4000" dirty="0"/>
              <a:t>After TSA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lvl="4">
              <a:buFontTx/>
              <a:buNone/>
            </a:pPr>
            <a:r>
              <a:rPr lang="en-US" sz="2800" dirty="0"/>
              <a:t>					</a:t>
            </a:r>
            <a:r>
              <a:rPr lang="en-US" sz="2800" i="1" dirty="0">
                <a:solidFill>
                  <a:schemeClr val="tx2"/>
                </a:solidFill>
              </a:rPr>
              <a:t>No.	  </a:t>
            </a:r>
            <a:r>
              <a:rPr lang="en-US" sz="2800" i="1" dirty="0" err="1">
                <a:solidFill>
                  <a:schemeClr val="tx2"/>
                </a:solidFill>
              </a:rPr>
              <a:t>Avg</a:t>
            </a:r>
            <a:r>
              <a:rPr lang="en-US" sz="2800" i="1" dirty="0">
                <a:solidFill>
                  <a:schemeClr val="tx2"/>
                </a:solidFill>
              </a:rPr>
              <a:t> F/U	%G/E</a:t>
            </a:r>
          </a:p>
          <a:p>
            <a:pPr lvl="4">
              <a:buFontTx/>
              <a:buNone/>
            </a:pPr>
            <a:r>
              <a:rPr lang="en-US" sz="2800" i="1" dirty="0">
                <a:solidFill>
                  <a:schemeClr val="tx2"/>
                </a:solidFill>
              </a:rPr>
              <a:t>					    	(</a:t>
            </a:r>
            <a:r>
              <a:rPr lang="en-US" sz="2800" i="1" dirty="0" err="1">
                <a:solidFill>
                  <a:schemeClr val="tx2"/>
                </a:solidFill>
              </a:rPr>
              <a:t>mos</a:t>
            </a:r>
            <a:r>
              <a:rPr lang="en-US" sz="2800" i="1" dirty="0">
                <a:solidFill>
                  <a:schemeClr val="tx2"/>
                </a:solidFill>
              </a:rPr>
              <a:t>)</a:t>
            </a:r>
          </a:p>
          <a:p>
            <a:r>
              <a:rPr lang="en-US" sz="2800" dirty="0" err="1"/>
              <a:t>Neer</a:t>
            </a:r>
            <a:r>
              <a:rPr lang="en-US" sz="2800" dirty="0"/>
              <a:t>		1982		40	      39 	 100</a:t>
            </a:r>
          </a:p>
          <a:p>
            <a:r>
              <a:rPr lang="en-US" sz="2800" dirty="0" err="1"/>
              <a:t>Cofield</a:t>
            </a:r>
            <a:r>
              <a:rPr lang="en-US" sz="2800" dirty="0"/>
              <a:t>		1984		 77	      46	 92</a:t>
            </a:r>
          </a:p>
          <a:p>
            <a:r>
              <a:rPr lang="en-US" sz="2800" dirty="0" err="1"/>
              <a:t>Gristina</a:t>
            </a:r>
            <a:r>
              <a:rPr lang="en-US" sz="2800" dirty="0"/>
              <a:t>		1987		100	      38 	 90</a:t>
            </a:r>
          </a:p>
          <a:p>
            <a:r>
              <a:rPr lang="en-US" sz="2800" dirty="0"/>
              <a:t>Barrett		1987		 50	      42	 88</a:t>
            </a:r>
          </a:p>
          <a:p>
            <a:r>
              <a:rPr lang="en-US" sz="2800" dirty="0" err="1"/>
              <a:t>Amstutz</a:t>
            </a:r>
            <a:r>
              <a:rPr lang="en-US" sz="2800" dirty="0"/>
              <a:t>		1988		 56	      42	 80</a:t>
            </a:r>
          </a:p>
          <a:p>
            <a:r>
              <a:rPr lang="en-US" sz="2800" dirty="0"/>
              <a:t>Hawkins		1989		 70	      48 	 91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Pain Relief is </a:t>
            </a:r>
            <a:r>
              <a:rPr lang="en-US" sz="4000" dirty="0">
                <a:solidFill>
                  <a:srgbClr val="FF0000"/>
                </a:solidFill>
              </a:rPr>
              <a:t>Reliable </a:t>
            </a:r>
            <a:r>
              <a:rPr lang="en-US" sz="4000" dirty="0"/>
              <a:t>After TSA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2057400"/>
            <a:ext cx="7772400" cy="4114800"/>
          </a:xfrm>
        </p:spPr>
        <p:txBody>
          <a:bodyPr>
            <a:normAutofit/>
          </a:bodyPr>
          <a:lstStyle/>
          <a:p>
            <a:pPr lvl="4">
              <a:buFontTx/>
              <a:buNone/>
            </a:pPr>
            <a:r>
              <a:rPr lang="en-US" sz="2800" dirty="0"/>
              <a:t>			</a:t>
            </a:r>
            <a:r>
              <a:rPr lang="en-US" sz="2800" i="1" dirty="0">
                <a:solidFill>
                  <a:schemeClr val="tx2"/>
                </a:solidFill>
              </a:rPr>
              <a:t>No.	  </a:t>
            </a:r>
            <a:r>
              <a:rPr lang="en-US" sz="2800" i="1" dirty="0" err="1">
                <a:solidFill>
                  <a:schemeClr val="tx2"/>
                </a:solidFill>
              </a:rPr>
              <a:t>Avg</a:t>
            </a:r>
            <a:r>
              <a:rPr lang="en-US" sz="2800" i="1" dirty="0">
                <a:solidFill>
                  <a:schemeClr val="tx2"/>
                </a:solidFill>
              </a:rPr>
              <a:t> F/U	%G/E</a:t>
            </a:r>
          </a:p>
          <a:p>
            <a:pPr lvl="4">
              <a:buFontTx/>
              <a:buNone/>
            </a:pPr>
            <a:r>
              <a:rPr lang="en-US" sz="2800" i="1" dirty="0">
                <a:solidFill>
                  <a:schemeClr val="tx2"/>
                </a:solidFill>
              </a:rPr>
              <a:t>				(</a:t>
            </a:r>
            <a:r>
              <a:rPr lang="en-US" sz="2800" i="1" dirty="0" err="1">
                <a:solidFill>
                  <a:schemeClr val="tx2"/>
                </a:solidFill>
              </a:rPr>
              <a:t>mos</a:t>
            </a:r>
            <a:r>
              <a:rPr lang="en-US" sz="2800" i="1" dirty="0">
                <a:solidFill>
                  <a:schemeClr val="tx2"/>
                </a:solidFill>
              </a:rPr>
              <a:t>)</a:t>
            </a:r>
          </a:p>
          <a:p>
            <a:r>
              <a:rPr lang="en-US" sz="2800" dirty="0"/>
              <a:t>Norris 1996	38	     60 	95</a:t>
            </a:r>
          </a:p>
          <a:p>
            <a:r>
              <a:rPr lang="en-US" sz="2800" dirty="0" err="1"/>
              <a:t>Gartsman</a:t>
            </a:r>
            <a:r>
              <a:rPr lang="en-US" sz="2800" dirty="0"/>
              <a:t> 1997	70	     41		91</a:t>
            </a:r>
          </a:p>
          <a:p>
            <a:r>
              <a:rPr lang="en-US" sz="2800" dirty="0" err="1"/>
              <a:t>Torchia</a:t>
            </a:r>
            <a:r>
              <a:rPr lang="en-US" sz="2800" dirty="0"/>
              <a:t> 1997	35	    146 	71</a:t>
            </a:r>
          </a:p>
          <a:p>
            <a:r>
              <a:rPr lang="en-US" sz="2800" dirty="0"/>
              <a:t>Norris 2002	133	     46	 	95</a:t>
            </a:r>
          </a:p>
          <a:p>
            <a:r>
              <a:rPr lang="en-US" sz="2800" dirty="0"/>
              <a:t>Edwards 2004	601	     44		94</a:t>
            </a:r>
          </a:p>
          <a:p>
            <a:r>
              <a:rPr lang="en-US" sz="2800" dirty="0"/>
              <a:t>Levy 2004	42	     91 	 	90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/>
              <a:t>ROM </a:t>
            </a:r>
            <a:r>
              <a:rPr lang="en-US" sz="4000" dirty="0">
                <a:solidFill>
                  <a:srgbClr val="FF0000"/>
                </a:solidFill>
              </a:rPr>
              <a:t>Does</a:t>
            </a:r>
            <a:r>
              <a:rPr lang="en-US" sz="4000" dirty="0"/>
              <a:t> Improve After TSA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679448"/>
            <a:ext cx="7772400" cy="4114800"/>
          </a:xfrm>
        </p:spPr>
        <p:txBody>
          <a:bodyPr>
            <a:normAutofit/>
          </a:bodyPr>
          <a:lstStyle/>
          <a:p>
            <a:pPr lvl="4">
              <a:buFontTx/>
              <a:buNone/>
            </a:pPr>
            <a:r>
              <a:rPr lang="en-US" sz="2800" dirty="0"/>
              <a:t>			</a:t>
            </a:r>
            <a:r>
              <a:rPr lang="en-US" sz="2400" i="1" dirty="0">
                <a:solidFill>
                  <a:schemeClr val="tx2"/>
                </a:solidFill>
              </a:rPr>
              <a:t>No.	  </a:t>
            </a:r>
            <a:r>
              <a:rPr lang="en-US" sz="2400" i="1" dirty="0" err="1">
                <a:solidFill>
                  <a:schemeClr val="tx2"/>
                </a:solidFill>
              </a:rPr>
              <a:t>Avg</a:t>
            </a:r>
            <a:r>
              <a:rPr lang="en-US" sz="2400" i="1" dirty="0">
                <a:solidFill>
                  <a:schemeClr val="tx2"/>
                </a:solidFill>
              </a:rPr>
              <a:t> F/U	   FE</a:t>
            </a:r>
            <a:r>
              <a:rPr lang="en-US" sz="2400" i="1" dirty="0">
                <a:solidFill>
                  <a:schemeClr val="tx2"/>
                </a:solidFill>
                <a:cs typeface="Arial" charset="0"/>
              </a:rPr>
              <a:t>	     Gain</a:t>
            </a:r>
          </a:p>
          <a:p>
            <a:pPr lvl="4">
              <a:buFontTx/>
              <a:buNone/>
            </a:pPr>
            <a:r>
              <a:rPr lang="en-US" sz="2400" i="1" dirty="0">
                <a:solidFill>
                  <a:schemeClr val="tx2"/>
                </a:solidFill>
              </a:rPr>
              <a:t>				   (mos.)		</a:t>
            </a:r>
          </a:p>
          <a:p>
            <a:r>
              <a:rPr lang="en-US" sz="2800" dirty="0" err="1"/>
              <a:t>Neer</a:t>
            </a:r>
            <a:r>
              <a:rPr lang="en-US" sz="2800" dirty="0"/>
              <a:t> 1982	 40	     39	 	 N/A	    +77</a:t>
            </a:r>
            <a:r>
              <a:rPr lang="en-US" sz="2800" dirty="0">
                <a:cs typeface="Arial" charset="0"/>
              </a:rPr>
              <a:t>º</a:t>
            </a:r>
          </a:p>
          <a:p>
            <a:r>
              <a:rPr lang="en-US" sz="2800" dirty="0" err="1"/>
              <a:t>Cofield</a:t>
            </a:r>
            <a:r>
              <a:rPr lang="en-US" sz="2800" dirty="0"/>
              <a:t> 1984	 77	     46		 141</a:t>
            </a:r>
            <a:r>
              <a:rPr lang="en-US" sz="2800" dirty="0">
                <a:cs typeface="Arial" charset="0"/>
              </a:rPr>
              <a:t>º     +55º </a:t>
            </a:r>
            <a:endParaRPr lang="en-US" sz="2800" dirty="0"/>
          </a:p>
          <a:p>
            <a:r>
              <a:rPr lang="en-US" sz="2800" dirty="0"/>
              <a:t>Barrett 1987	 50	     42		 117</a:t>
            </a:r>
            <a:r>
              <a:rPr lang="en-US" sz="2800" dirty="0">
                <a:cs typeface="Arial" charset="0"/>
              </a:rPr>
              <a:t>º     +44º</a:t>
            </a:r>
            <a:endParaRPr lang="en-US" sz="2800" dirty="0"/>
          </a:p>
          <a:p>
            <a:r>
              <a:rPr lang="en-US" sz="2800" dirty="0" err="1"/>
              <a:t>Amstutz</a:t>
            </a:r>
            <a:r>
              <a:rPr lang="en-US" sz="2800" dirty="0"/>
              <a:t> 1988	 56	     42		 120</a:t>
            </a:r>
            <a:r>
              <a:rPr lang="en-US" sz="2800" dirty="0">
                <a:cs typeface="Arial" charset="0"/>
              </a:rPr>
              <a:t>º     +60º</a:t>
            </a:r>
            <a:endParaRPr lang="en-US" sz="2800" dirty="0"/>
          </a:p>
          <a:p>
            <a:r>
              <a:rPr lang="en-US" sz="2800" dirty="0"/>
              <a:t>Hawkins 1989	 70	     48	 	 151</a:t>
            </a:r>
            <a:r>
              <a:rPr lang="en-US" sz="2800" dirty="0">
                <a:cs typeface="Arial" charset="0"/>
              </a:rPr>
              <a:t>º     +77º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/>
              <a:t>ROM </a:t>
            </a:r>
            <a:r>
              <a:rPr lang="en-US" sz="4000">
                <a:solidFill>
                  <a:srgbClr val="FF0000"/>
                </a:solidFill>
              </a:rPr>
              <a:t>Does</a:t>
            </a:r>
            <a:r>
              <a:rPr lang="en-US" sz="4000"/>
              <a:t> Improve After TSA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4">
              <a:buFontTx/>
              <a:buNone/>
            </a:pPr>
            <a:r>
              <a:rPr lang="en-US" sz="2800" dirty="0"/>
              <a:t>			</a:t>
            </a:r>
            <a:r>
              <a:rPr lang="en-US" sz="2400" i="1" dirty="0">
                <a:solidFill>
                  <a:schemeClr val="tx2"/>
                </a:solidFill>
              </a:rPr>
              <a:t>No.	  </a:t>
            </a:r>
            <a:r>
              <a:rPr lang="en-US" sz="2400" i="1" dirty="0" err="1">
                <a:solidFill>
                  <a:schemeClr val="tx2"/>
                </a:solidFill>
              </a:rPr>
              <a:t>Avg</a:t>
            </a:r>
            <a:r>
              <a:rPr lang="en-US" sz="2400" i="1" dirty="0">
                <a:solidFill>
                  <a:schemeClr val="tx2"/>
                </a:solidFill>
              </a:rPr>
              <a:t> F/U	   FE	     Gain</a:t>
            </a:r>
          </a:p>
          <a:p>
            <a:pPr lvl="4">
              <a:buFontTx/>
              <a:buNone/>
            </a:pPr>
            <a:r>
              <a:rPr lang="en-US" sz="2400" i="1" dirty="0">
                <a:solidFill>
                  <a:schemeClr val="tx2"/>
                </a:solidFill>
              </a:rPr>
              <a:t>				   (</a:t>
            </a:r>
            <a:r>
              <a:rPr lang="en-US" sz="2400" i="1" dirty="0" err="1">
                <a:solidFill>
                  <a:schemeClr val="tx2"/>
                </a:solidFill>
              </a:rPr>
              <a:t>mos</a:t>
            </a:r>
            <a:r>
              <a:rPr lang="en-US" sz="2400" i="1" dirty="0">
                <a:solidFill>
                  <a:schemeClr val="tx2"/>
                </a:solidFill>
              </a:rPr>
              <a:t>)</a:t>
            </a:r>
          </a:p>
          <a:p>
            <a:r>
              <a:rPr lang="en-US" sz="2800" dirty="0"/>
              <a:t>Norris 1996	 38	     60 	124</a:t>
            </a:r>
            <a:r>
              <a:rPr lang="en-US" sz="2800" dirty="0">
                <a:cs typeface="Arial" charset="0"/>
              </a:rPr>
              <a:t>º     +37º</a:t>
            </a:r>
            <a:endParaRPr lang="en-US" sz="2800" dirty="0"/>
          </a:p>
          <a:p>
            <a:r>
              <a:rPr lang="en-US" sz="2800" dirty="0" err="1"/>
              <a:t>Gartsman</a:t>
            </a:r>
            <a:r>
              <a:rPr lang="en-US" sz="2800" dirty="0"/>
              <a:t> 1997	 70	     41		129</a:t>
            </a:r>
            <a:r>
              <a:rPr lang="en-US" sz="2800" dirty="0">
                <a:cs typeface="Arial" charset="0"/>
              </a:rPr>
              <a:t>º     +47º</a:t>
            </a:r>
            <a:endParaRPr lang="en-US" sz="2800" dirty="0"/>
          </a:p>
          <a:p>
            <a:r>
              <a:rPr lang="en-US" sz="2800" dirty="0" err="1"/>
              <a:t>Torchia</a:t>
            </a:r>
            <a:r>
              <a:rPr lang="en-US" sz="2800" dirty="0"/>
              <a:t> 1997	 35	    146 	143</a:t>
            </a:r>
            <a:r>
              <a:rPr lang="en-US" sz="2800" dirty="0">
                <a:cs typeface="Arial" charset="0"/>
              </a:rPr>
              <a:t>º     +47º</a:t>
            </a:r>
            <a:endParaRPr lang="en-US" sz="2800" dirty="0"/>
          </a:p>
          <a:p>
            <a:r>
              <a:rPr lang="en-US" sz="2800" dirty="0"/>
              <a:t>Norris 2002	133	     46	 	138</a:t>
            </a:r>
            <a:r>
              <a:rPr lang="en-US" sz="2800" dirty="0">
                <a:cs typeface="Arial" charset="0"/>
              </a:rPr>
              <a:t>º     +36º</a:t>
            </a:r>
            <a:endParaRPr lang="en-US" sz="2800" dirty="0"/>
          </a:p>
          <a:p>
            <a:r>
              <a:rPr lang="en-US" sz="2800" dirty="0"/>
              <a:t>Edwards 2004	601	     44		145</a:t>
            </a:r>
            <a:r>
              <a:rPr lang="en-US" sz="2800" dirty="0">
                <a:cs typeface="Arial" charset="0"/>
              </a:rPr>
              <a:t>º     +53º</a:t>
            </a:r>
            <a:endParaRPr lang="en-US" sz="2800" dirty="0"/>
          </a:p>
          <a:p>
            <a:r>
              <a:rPr lang="en-US" sz="2800" dirty="0"/>
              <a:t>Levy 2004	 42	     91 	 	128</a:t>
            </a:r>
            <a:r>
              <a:rPr lang="en-US" sz="2800" dirty="0">
                <a:cs typeface="Arial" charset="0"/>
              </a:rPr>
              <a:t>º     +66º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2286000" y="1524000"/>
            <a:ext cx="68580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99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</a:t>
            </a:r>
            <a:r>
              <a:rPr lang="en-US" sz="2000" dirty="0"/>
              <a:t>Fixed center of rotation with congruent                    	joint surfaces                                   </a:t>
            </a:r>
          </a:p>
          <a:p>
            <a:pPr marL="1371600" lvl="2" indent="-457200">
              <a:buFont typeface="Times"/>
              <a:buNone/>
              <a:defRPr/>
            </a:pPr>
            <a:r>
              <a:rPr lang="en-US" sz="2000" dirty="0"/>
              <a:t>		- compensate for the deficient        	  cuff muscles </a:t>
            </a:r>
          </a:p>
          <a:p>
            <a:pPr marL="1371600" lvl="2" indent="-457200">
              <a:buFont typeface="Times"/>
              <a:buNone/>
              <a:defRPr/>
            </a:pPr>
            <a:r>
              <a:rPr lang="en-US" sz="2000" dirty="0"/>
              <a:t>		- increase stability</a:t>
            </a:r>
          </a:p>
          <a:p>
            <a:pPr marL="1371600" lvl="2" indent="-457200">
              <a:buFont typeface="Times"/>
              <a:buNone/>
              <a:defRPr/>
            </a:pPr>
            <a:endParaRPr lang="en-GB" sz="2000" dirty="0"/>
          </a:p>
          <a:p>
            <a:pPr marL="1371600" lvl="2" indent="-457200">
              <a:buFont typeface="Times"/>
              <a:buNone/>
              <a:defRPr/>
            </a:pPr>
            <a:r>
              <a:rPr lang="en-GB" sz="2000" dirty="0" err="1"/>
              <a:t>Medialized</a:t>
            </a:r>
            <a:r>
              <a:rPr lang="en-GB" sz="2000" dirty="0"/>
              <a:t> </a:t>
            </a:r>
            <a:r>
              <a:rPr lang="en-GB" sz="2000" dirty="0" err="1"/>
              <a:t>center</a:t>
            </a:r>
            <a:r>
              <a:rPr lang="en-GB" sz="2000" dirty="0"/>
              <a:t> of rotation</a:t>
            </a:r>
          </a:p>
          <a:p>
            <a:pPr marL="2286000" lvl="4" indent="-457200">
              <a:defRPr/>
            </a:pPr>
            <a:r>
              <a:rPr lang="en-US" sz="2000" dirty="0"/>
              <a:t>-</a:t>
            </a:r>
            <a:r>
              <a:rPr lang="en-GB" sz="2000" dirty="0">
                <a:latin typeface="Times New Roman" charset="0"/>
                <a:cs typeface="Times New Roman" charset="0"/>
              </a:rPr>
              <a:t> </a:t>
            </a:r>
            <a:r>
              <a:rPr lang="en-GB" sz="2000" dirty="0"/>
              <a:t>increase the deltoid lever arm</a:t>
            </a:r>
          </a:p>
          <a:p>
            <a:pPr marL="2286000" lvl="4" indent="-457200">
              <a:defRPr/>
            </a:pPr>
            <a:r>
              <a:rPr lang="en-US" sz="2000" dirty="0"/>
              <a:t>-</a:t>
            </a:r>
            <a:r>
              <a:rPr lang="en-GB" sz="2000" dirty="0">
                <a:latin typeface="Times New Roman" charset="0"/>
                <a:cs typeface="Times New Roman" charset="0"/>
              </a:rPr>
              <a:t> </a:t>
            </a:r>
            <a:r>
              <a:rPr lang="en-GB" sz="2000" dirty="0"/>
              <a:t>reduce the torque on the</a:t>
            </a:r>
          </a:p>
          <a:p>
            <a:pPr marL="2286000" lvl="4" indent="-457200">
              <a:defRPr/>
            </a:pPr>
            <a:r>
              <a:rPr lang="en-GB" sz="2000" dirty="0"/>
              <a:t>  </a:t>
            </a:r>
            <a:r>
              <a:rPr lang="en-GB" sz="2000" dirty="0" err="1"/>
              <a:t>glenoid</a:t>
            </a:r>
            <a:r>
              <a:rPr lang="en-GB" sz="2000" dirty="0"/>
              <a:t> component</a:t>
            </a:r>
          </a:p>
          <a:p>
            <a:pPr marL="2286000" lvl="4" indent="-457200">
              <a:defRPr/>
            </a:pPr>
            <a:endParaRPr lang="en-GB" sz="2000" dirty="0"/>
          </a:p>
          <a:p>
            <a:pPr marL="1371600" lvl="2" indent="-457200">
              <a:buFont typeface="Times"/>
              <a:buNone/>
              <a:defRPr/>
            </a:pPr>
            <a:r>
              <a:rPr lang="en-GB" sz="2000" dirty="0"/>
              <a:t>Lengthened </a:t>
            </a:r>
            <a:r>
              <a:rPr lang="en-GB" sz="2000" dirty="0" err="1"/>
              <a:t>humerus</a:t>
            </a:r>
            <a:r>
              <a:rPr lang="en-GB" sz="2000" dirty="0"/>
              <a:t> relative to the </a:t>
            </a:r>
          </a:p>
          <a:p>
            <a:pPr marL="1371600" lvl="2" indent="-457200">
              <a:buFont typeface="Times"/>
              <a:buNone/>
              <a:defRPr/>
            </a:pPr>
            <a:r>
              <a:rPr lang="en-GB" sz="2000" dirty="0" err="1"/>
              <a:t>glenoid</a:t>
            </a:r>
            <a:endParaRPr lang="en-GB" sz="2000" dirty="0"/>
          </a:p>
          <a:p>
            <a:pPr marL="1371600" lvl="2" indent="-457200">
              <a:buFont typeface="Times"/>
              <a:buNone/>
              <a:defRPr/>
            </a:pPr>
            <a:r>
              <a:rPr lang="en-GB" sz="2000" dirty="0"/>
              <a:t>		- to restore deltoid tension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4607966" y="360218"/>
            <a:ext cx="22140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800" dirty="0"/>
              <a:t>The </a:t>
            </a:r>
            <a:r>
              <a:rPr lang="fr-FR" sz="2800" dirty="0" err="1"/>
              <a:t>Principles</a:t>
            </a:r>
            <a:endParaRPr lang="fr-FR" sz="2800" dirty="0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762000" y="387927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dirty="0"/>
              <a:t>Reverse Total Shoulder Arthroplasty-</a:t>
            </a:r>
          </a:p>
          <a:p>
            <a:endParaRPr lang="fr-FR" dirty="0"/>
          </a:p>
        </p:txBody>
      </p:sp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2383366" cy="434340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ffectLst>
            <a:outerShdw dist="45791" dir="3378596" algn="ctr" rotWithShape="0">
              <a:srgbClr val="000099"/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609600" y="1993900"/>
            <a:ext cx="38862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rgbClr val="009ADA"/>
              </a:buClr>
              <a:buFontTx/>
              <a:buChar char="•"/>
            </a:pPr>
            <a:r>
              <a:rPr lang="en-GB" sz="2400" dirty="0">
                <a:solidFill>
                  <a:schemeClr val="bg2"/>
                </a:solidFill>
              </a:rPr>
              <a:t> </a:t>
            </a:r>
            <a:r>
              <a:rPr lang="en-GB" sz="2600" dirty="0"/>
              <a:t>Force imbalance</a:t>
            </a:r>
          </a:p>
          <a:p>
            <a:pPr eaLnBrk="1" hangingPunct="1">
              <a:spcBef>
                <a:spcPct val="50000"/>
              </a:spcBef>
              <a:buClr>
                <a:srgbClr val="009ADA"/>
              </a:buClr>
              <a:buFontTx/>
              <a:buChar char="•"/>
            </a:pPr>
            <a:r>
              <a:rPr lang="en-GB" sz="2600" dirty="0"/>
              <a:t> Superior migration </a:t>
            </a:r>
            <a:br>
              <a:rPr lang="en-GB" sz="2600" dirty="0"/>
            </a:br>
            <a:r>
              <a:rPr lang="en-GB" sz="2600" dirty="0"/>
              <a:t>  of humeral head           </a:t>
            </a:r>
          </a:p>
          <a:p>
            <a:pPr eaLnBrk="1" hangingPunct="1">
              <a:spcBef>
                <a:spcPct val="50000"/>
              </a:spcBef>
              <a:buClr>
                <a:srgbClr val="009ADA"/>
              </a:buClr>
              <a:buFontTx/>
              <a:buChar char="•"/>
            </a:pPr>
            <a:r>
              <a:rPr lang="en-GB" sz="2600" dirty="0"/>
              <a:t> Unstable </a:t>
            </a:r>
            <a:r>
              <a:rPr lang="en-GB" sz="2600" dirty="0" err="1"/>
              <a:t>center</a:t>
            </a:r>
            <a:r>
              <a:rPr lang="en-GB" sz="2600" dirty="0"/>
              <a:t> </a:t>
            </a:r>
            <a:br>
              <a:rPr lang="en-GB" sz="2600" dirty="0"/>
            </a:br>
            <a:r>
              <a:rPr lang="en-GB" sz="2600" dirty="0"/>
              <a:t>  of rotation 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524000" y="533400"/>
            <a:ext cx="533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Rotator Cuff Deficiency</a:t>
            </a:r>
            <a:endParaRPr lang="fr-F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38600" y="1066800"/>
            <a:ext cx="2884311" cy="3911600"/>
            <a:chOff x="3360" y="800"/>
            <a:chExt cx="2560" cy="3040"/>
          </a:xfrm>
        </p:grpSpPr>
        <p:pic>
          <p:nvPicPr>
            <p:cNvPr id="66566" name="Picture 5" descr="3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800"/>
              <a:ext cx="2560" cy="3040"/>
            </a:xfrm>
            <a:prstGeom prst="rect">
              <a:avLst/>
            </a:prstGeom>
            <a:noFill/>
            <a:ln w="76200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</p:pic>
        <p:sp>
          <p:nvSpPr>
            <p:cNvPr id="66567" name="Oval 6"/>
            <p:cNvSpPr>
              <a:spLocks noChangeArrowheads="1"/>
            </p:cNvSpPr>
            <p:nvPr/>
          </p:nvSpPr>
          <p:spPr bwMode="auto">
            <a:xfrm>
              <a:off x="3840" y="1344"/>
              <a:ext cx="1248" cy="1200"/>
            </a:xfrm>
            <a:prstGeom prst="ellips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68" name="Oval 7"/>
            <p:cNvSpPr>
              <a:spLocks noChangeArrowheads="1"/>
            </p:cNvSpPr>
            <p:nvPr/>
          </p:nvSpPr>
          <p:spPr bwMode="auto">
            <a:xfrm>
              <a:off x="4416" y="1920"/>
              <a:ext cx="48" cy="48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6565" name="Picture 8"/>
          <p:cNvPicPr>
            <a:picLocks noChangeAspect="1" noChangeArrowheads="1"/>
          </p:cNvPicPr>
          <p:nvPr/>
        </p:nvPicPr>
        <p:blipFill>
          <a:blip r:embed="rId4" cstate="print"/>
          <a:srcRect l="4495" r="4495"/>
          <a:stretch>
            <a:fillRect/>
          </a:stretch>
        </p:blipFill>
        <p:spPr bwMode="auto">
          <a:xfrm>
            <a:off x="6553200" y="2514600"/>
            <a:ext cx="2174523" cy="21145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99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6341533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Cuff Tear </a:t>
            </a:r>
            <a:r>
              <a:rPr lang="en-US" sz="3200" dirty="0" err="1"/>
              <a:t>Arthropathy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3200" dirty="0"/>
              <a:t>Radiographic Findings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8667" y="1524000"/>
            <a:ext cx="5012267" cy="4114800"/>
          </a:xfrm>
        </p:spPr>
        <p:txBody>
          <a:bodyPr>
            <a:normAutofit fontScale="92500" lnSpcReduction="20000"/>
          </a:bodyPr>
          <a:lstStyle/>
          <a:p>
            <a:r>
              <a:rPr lang="en-US" sz="3300" dirty="0"/>
              <a:t>Erosion (</a:t>
            </a:r>
            <a:r>
              <a:rPr lang="en-US" sz="3300" dirty="0" err="1"/>
              <a:t>acetabularization</a:t>
            </a:r>
            <a:r>
              <a:rPr lang="en-US" sz="3300" dirty="0"/>
              <a:t>) of the </a:t>
            </a:r>
            <a:r>
              <a:rPr lang="en-US" sz="3300" dirty="0" err="1"/>
              <a:t>acromion</a:t>
            </a:r>
            <a:endParaRPr lang="en-US" sz="3300" dirty="0"/>
          </a:p>
          <a:p>
            <a:r>
              <a:rPr lang="en-US" sz="3300" dirty="0"/>
              <a:t>Superior </a:t>
            </a:r>
            <a:r>
              <a:rPr lang="en-US" sz="3300" dirty="0" err="1"/>
              <a:t>glenohumeral</a:t>
            </a:r>
            <a:r>
              <a:rPr lang="en-US" sz="3300" dirty="0"/>
              <a:t> </a:t>
            </a:r>
            <a:r>
              <a:rPr lang="en-US" sz="3300" dirty="0" err="1"/>
              <a:t>subluxation</a:t>
            </a:r>
            <a:endParaRPr lang="en-US" sz="3300" dirty="0"/>
          </a:p>
          <a:p>
            <a:r>
              <a:rPr lang="en-US" sz="3300" dirty="0" err="1"/>
              <a:t>Femoralization</a:t>
            </a:r>
            <a:endParaRPr lang="en-US" sz="3300" dirty="0"/>
          </a:p>
          <a:p>
            <a:r>
              <a:rPr lang="en-US" sz="3300" dirty="0"/>
              <a:t>Collapse of humeral head</a:t>
            </a:r>
          </a:p>
          <a:p>
            <a:r>
              <a:rPr lang="en-US" sz="3300" dirty="0" err="1"/>
              <a:t>Glenohumeral</a:t>
            </a:r>
            <a:r>
              <a:rPr lang="en-US" sz="3300" dirty="0"/>
              <a:t> degenerative changes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 l="8928" t="14055" r="28572"/>
          <a:stretch>
            <a:fillRect/>
          </a:stretch>
        </p:blipFill>
        <p:spPr bwMode="auto">
          <a:xfrm>
            <a:off x="5334000" y="1524000"/>
            <a:ext cx="340077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524000"/>
            <a:ext cx="3429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447800" y="533400"/>
            <a:ext cx="7162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Modern Inverse Prosthesis (1985)</a:t>
            </a:r>
          </a:p>
          <a:p>
            <a:r>
              <a:rPr lang="fr-FR" sz="2400"/>
              <a:t>Paul Grammont</a:t>
            </a:r>
            <a:endParaRPr lang="en-US" sz="2400"/>
          </a:p>
          <a:p>
            <a:endParaRPr lang="fr-FR" sz="2400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4152900" y="1768482"/>
            <a:ext cx="4572000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100" dirty="0">
                <a:solidFill>
                  <a:schemeClr val="tx2"/>
                </a:solidFill>
              </a:rPr>
              <a:t>Two major innovations:</a:t>
            </a:r>
          </a:p>
          <a:p>
            <a:pPr algn="ctr">
              <a:lnSpc>
                <a:spcPct val="120000"/>
              </a:lnSpc>
            </a:pPr>
            <a:r>
              <a:rPr lang="en-GB" sz="2100" u="sng" dirty="0">
                <a:solidFill>
                  <a:schemeClr val="tx2"/>
                </a:solidFill>
              </a:rPr>
              <a:t>Glenoid sphere</a:t>
            </a:r>
            <a:r>
              <a:rPr lang="en-GB" sz="2100" dirty="0">
                <a:solidFill>
                  <a:schemeClr val="tx2"/>
                </a:solidFill>
              </a:rPr>
              <a:t> = a large ball &amp; no neck</a:t>
            </a:r>
            <a:endParaRPr lang="en-GB" sz="2100" u="sng" dirty="0">
              <a:solidFill>
                <a:schemeClr val="tx2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2100" u="sng" dirty="0">
                <a:solidFill>
                  <a:schemeClr val="tx2"/>
                </a:solidFill>
              </a:rPr>
              <a:t>Humeral cup</a:t>
            </a:r>
            <a:r>
              <a:rPr lang="en-GB" sz="2100" dirty="0">
                <a:solidFill>
                  <a:schemeClr val="tx2"/>
                </a:solidFill>
              </a:rPr>
              <a:t> = inclination of 155° </a:t>
            </a:r>
          </a:p>
          <a:p>
            <a:pPr algn="ctr">
              <a:lnSpc>
                <a:spcPct val="120000"/>
              </a:lnSpc>
            </a:pPr>
            <a:r>
              <a:rPr lang="en-GB" sz="2100" i="1" dirty="0">
                <a:solidFill>
                  <a:schemeClr val="tx2"/>
                </a:solidFill>
              </a:rPr>
              <a:t>(non anatomical)</a:t>
            </a:r>
            <a:endParaRPr lang="fr-FR" sz="2100" dirty="0">
              <a:solidFill>
                <a:schemeClr val="tx2"/>
              </a:solidFill>
            </a:endParaRPr>
          </a:p>
        </p:txBody>
      </p:sp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5607756" y="222091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Eurostile" pitchFamily="34" charset="0"/>
            </a:endParaRP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2411589" cy="441960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4343400" y="3906982"/>
            <a:ext cx="4191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en-US" sz="1600" i="1" dirty="0">
                <a:solidFill>
                  <a:schemeClr val="accent1"/>
                </a:solidFill>
              </a:rPr>
              <a:t>Source:  International Journal of Shoulder Surgery 2007, Volume 1, Issue 4; 108-113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6324600" cy="533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FF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/>
              <a:t>Reversed Prosthesis</a:t>
            </a:r>
            <a:endParaRPr lang="fr-FR" sz="5400"/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1524000" y="1223964"/>
            <a:ext cx="293652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FF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600"/>
              <a:t>The</a:t>
            </a:r>
            <a:r>
              <a:rPr lang="fr-FR" sz="3600">
                <a:latin typeface="Times"/>
              </a:rPr>
              <a:t> </a:t>
            </a:r>
            <a:r>
              <a:rPr lang="fr-FR" sz="3600"/>
              <a:t>Concept:</a:t>
            </a:r>
            <a:r>
              <a:rPr lang="fr-FR" sz="6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fr-FR" sz="6000">
              <a:solidFill>
                <a:srgbClr val="FFFF00"/>
              </a:solidFill>
              <a:latin typeface="Times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524000" y="2438400"/>
            <a:ext cx="54864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600"/>
              <a:t>A prosthesis designed to:</a:t>
            </a:r>
          </a:p>
          <a:p>
            <a:pPr>
              <a:lnSpc>
                <a:spcPct val="170000"/>
              </a:lnSpc>
              <a:buClr>
                <a:srgbClr val="009ADA"/>
              </a:buClr>
              <a:buFontTx/>
              <a:buChar char="•"/>
            </a:pPr>
            <a:r>
              <a:rPr lang="fr-FR" sz="2600"/>
              <a:t> function effectively with only the deltoid</a:t>
            </a:r>
          </a:p>
          <a:p>
            <a:pPr>
              <a:lnSpc>
                <a:spcPct val="170000"/>
              </a:lnSpc>
              <a:buClr>
                <a:srgbClr val="009ADA"/>
              </a:buClr>
              <a:buFontTx/>
              <a:buChar char="•"/>
            </a:pPr>
            <a:r>
              <a:rPr lang="fr-FR" sz="2600"/>
              <a:t> be inherently stable</a:t>
            </a:r>
          </a:p>
          <a:p>
            <a:pPr>
              <a:lnSpc>
                <a:spcPct val="170000"/>
              </a:lnSpc>
              <a:buClr>
                <a:srgbClr val="009ADA"/>
              </a:buClr>
              <a:buFontTx/>
              <a:buChar char="•"/>
            </a:pPr>
            <a:r>
              <a:rPr lang="fr-FR" sz="2600"/>
              <a:t> reduce the risk of glenoid loosening</a:t>
            </a:r>
            <a:endParaRPr lang="fr-FR" sz="2600">
              <a:latin typeface="Eurostile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Shoulder Arthritis-</a:t>
            </a:r>
            <a:r>
              <a:rPr lang="en-US" sz="4000" dirty="0">
                <a:solidFill>
                  <a:srgbClr val="FF3399"/>
                </a:solidFill>
              </a:rPr>
              <a:t>Surgical Options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828800"/>
            <a:ext cx="7772400" cy="4114800"/>
          </a:xfrm>
        </p:spPr>
        <p:txBody>
          <a:bodyPr/>
          <a:lstStyle/>
          <a:p>
            <a:r>
              <a:rPr lang="en-US" sz="2800" dirty="0"/>
              <a:t>Arthroscopic debridement</a:t>
            </a:r>
          </a:p>
          <a:p>
            <a:r>
              <a:rPr lang="en-US" sz="2800" dirty="0"/>
              <a:t>Interposition </a:t>
            </a:r>
            <a:r>
              <a:rPr lang="en-US" sz="2800" dirty="0" err="1"/>
              <a:t>arthroplasty</a:t>
            </a:r>
            <a:endParaRPr lang="en-US" sz="2800" dirty="0"/>
          </a:p>
          <a:p>
            <a:r>
              <a:rPr lang="en-US" sz="2800" dirty="0"/>
              <a:t>Resection </a:t>
            </a:r>
            <a:r>
              <a:rPr lang="en-US" sz="2800" dirty="0" err="1"/>
              <a:t>arthroplasty</a:t>
            </a:r>
            <a:endParaRPr lang="en-US" sz="2800" dirty="0"/>
          </a:p>
          <a:p>
            <a:r>
              <a:rPr lang="en-US" sz="2800" dirty="0"/>
              <a:t>Prosthetic </a:t>
            </a:r>
            <a:r>
              <a:rPr lang="en-US" sz="2800" dirty="0" err="1"/>
              <a:t>arthroplasty</a:t>
            </a:r>
            <a:endParaRPr lang="en-US" sz="2800" dirty="0"/>
          </a:p>
          <a:p>
            <a:pPr lvl="1"/>
            <a:r>
              <a:rPr lang="en-US" sz="2800" dirty="0"/>
              <a:t>Conventional TSA</a:t>
            </a:r>
          </a:p>
          <a:p>
            <a:pPr lvl="1"/>
            <a:r>
              <a:rPr lang="en-US" sz="2800" dirty="0"/>
              <a:t>Reverse (inverse) TSA</a:t>
            </a:r>
          </a:p>
          <a:p>
            <a:r>
              <a:rPr lang="en-US" sz="2800" dirty="0" err="1"/>
              <a:t>Arthrodesis</a:t>
            </a:r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5" name="Picture 4" descr="~AUT0024"/>
          <p:cNvPicPr>
            <a:picLocks noChangeAspect="1" noChangeArrowheads="1"/>
          </p:cNvPicPr>
          <p:nvPr/>
        </p:nvPicPr>
        <p:blipFill>
          <a:blip r:embed="rId2" cstate="print"/>
          <a:srcRect r="2769"/>
          <a:stretch>
            <a:fillRect/>
          </a:stretch>
        </p:blipFill>
        <p:spPr bwMode="auto">
          <a:xfrm>
            <a:off x="5181600" y="2438400"/>
            <a:ext cx="3664656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>
                <a:solidFill>
                  <a:srgbClr val="FF3399"/>
                </a:solidFill>
              </a:rPr>
              <a:t>Reverse Ball-and-Socket Prosthesis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45067" y="1905000"/>
            <a:ext cx="4842933" cy="4114800"/>
          </a:xfrm>
        </p:spPr>
        <p:txBody>
          <a:bodyPr/>
          <a:lstStyle/>
          <a:p>
            <a:r>
              <a:rPr lang="en-US" sz="2800" dirty="0"/>
              <a:t>Introduced</a:t>
            </a:r>
            <a:r>
              <a:rPr lang="en-US" sz="2800" dirty="0">
                <a:solidFill>
                  <a:schemeClr val="tx2"/>
                </a:solidFill>
              </a:rPr>
              <a:t> 1987 </a:t>
            </a:r>
            <a:r>
              <a:rPr lang="en-US" sz="2800" dirty="0"/>
              <a:t>in France by </a:t>
            </a:r>
            <a:r>
              <a:rPr lang="en-US" sz="2800" dirty="0" err="1"/>
              <a:t>Grammont</a:t>
            </a:r>
            <a:r>
              <a:rPr lang="en-US" sz="2800" dirty="0"/>
              <a:t> and </a:t>
            </a:r>
            <a:r>
              <a:rPr lang="en-US" sz="2800" dirty="0" err="1"/>
              <a:t>Baulot</a:t>
            </a:r>
            <a:endParaRPr lang="en-US" sz="2800" dirty="0"/>
          </a:p>
          <a:p>
            <a:r>
              <a:rPr lang="en-US" sz="2800" dirty="0" err="1"/>
              <a:t>DePuy</a:t>
            </a:r>
            <a:r>
              <a:rPr lang="en-US" sz="2800" dirty="0"/>
              <a:t> Delta III prosthesis FDA approved in US </a:t>
            </a:r>
            <a:r>
              <a:rPr lang="en-US" sz="2800" dirty="0">
                <a:solidFill>
                  <a:schemeClr val="tx2"/>
                </a:solidFill>
              </a:rPr>
              <a:t>2004</a:t>
            </a:r>
          </a:p>
          <a:p>
            <a:r>
              <a:rPr lang="en-US" sz="2800" dirty="0" err="1"/>
              <a:t>Semiconstrained</a:t>
            </a:r>
            <a:r>
              <a:rPr lang="en-US" sz="2800" dirty="0"/>
              <a:t> design</a:t>
            </a:r>
          </a:p>
          <a:p>
            <a:r>
              <a:rPr lang="en-US" sz="2800" dirty="0"/>
              <a:t>Restores </a:t>
            </a:r>
            <a:r>
              <a:rPr lang="en-US" sz="2800" dirty="0" err="1">
                <a:solidFill>
                  <a:schemeClr val="tx2"/>
                </a:solidFill>
              </a:rPr>
              <a:t>glenohumeral</a:t>
            </a:r>
            <a:r>
              <a:rPr lang="en-US" sz="2800" dirty="0">
                <a:solidFill>
                  <a:schemeClr val="tx2"/>
                </a:solidFill>
              </a:rPr>
              <a:t> fulcrum</a:t>
            </a:r>
            <a:r>
              <a:rPr lang="en-US" sz="2800" dirty="0"/>
              <a:t> and deltoid mechanical advantage</a:t>
            </a:r>
          </a:p>
        </p:txBody>
      </p:sp>
      <p:pic>
        <p:nvPicPr>
          <p:cNvPr id="70660" name="Picture 6" descr="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447800"/>
            <a:ext cx="2005189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srgbClr val="FF3399"/>
                </a:solidFill>
              </a:rPr>
              <a:t>Reverse TSA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8000" y="1981200"/>
            <a:ext cx="4842933" cy="4114800"/>
          </a:xfrm>
        </p:spPr>
        <p:txBody>
          <a:bodyPr/>
          <a:lstStyle/>
          <a:p>
            <a:r>
              <a:rPr lang="en-US"/>
              <a:t>Humeral and scapular components are </a:t>
            </a:r>
            <a:r>
              <a:rPr lang="en-US">
                <a:solidFill>
                  <a:schemeClr val="tx2"/>
                </a:solidFill>
              </a:rPr>
              <a:t>reversed</a:t>
            </a:r>
          </a:p>
          <a:p>
            <a:pPr lvl="1"/>
            <a:r>
              <a:rPr lang="en-US"/>
              <a:t>Concave polyethylene cup in proximal humerus</a:t>
            </a:r>
          </a:p>
          <a:p>
            <a:pPr lvl="1"/>
            <a:r>
              <a:rPr lang="en-US"/>
              <a:t>Glenoid sphere</a:t>
            </a:r>
          </a:p>
          <a:p>
            <a:endParaRPr lang="en-US"/>
          </a:p>
        </p:txBody>
      </p:sp>
      <p:pic>
        <p:nvPicPr>
          <p:cNvPr id="6" name="Picture 11" descr="Torni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667000"/>
            <a:ext cx="2209800" cy="186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/>
              <a:t>Reverse Ball-and-Socket </a:t>
            </a:r>
            <a:br>
              <a:rPr lang="en-US" sz="4000"/>
            </a:br>
            <a:r>
              <a:rPr lang="en-US" sz="3600">
                <a:solidFill>
                  <a:srgbClr val="FF3399"/>
                </a:solidFill>
              </a:rPr>
              <a:t>Biomechanics</a:t>
            </a:r>
            <a:br>
              <a:rPr lang="en-US" sz="4400"/>
            </a:br>
            <a:endParaRPr lang="en-US" sz="4400"/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2133600"/>
            <a:ext cx="4267200" cy="4114800"/>
          </a:xfrm>
        </p:spPr>
        <p:txBody>
          <a:bodyPr/>
          <a:lstStyle/>
          <a:p>
            <a:r>
              <a:rPr lang="en-US" sz="2800"/>
              <a:t>Moves center of rotation medially and distally</a:t>
            </a:r>
          </a:p>
          <a:p>
            <a:r>
              <a:rPr lang="en-US" sz="2800"/>
              <a:t>Retensions the deltoid</a:t>
            </a:r>
          </a:p>
          <a:p>
            <a:r>
              <a:rPr lang="en-US" sz="2800"/>
              <a:t>Increases deltoid lever arm length</a:t>
            </a:r>
          </a:p>
          <a:p>
            <a:r>
              <a:rPr lang="en-US" sz="2800"/>
              <a:t>Compensates for cuff deficiency</a:t>
            </a:r>
          </a:p>
        </p:txBody>
      </p:sp>
      <p:pic>
        <p:nvPicPr>
          <p:cNvPr id="72708" name="Picture 6" descr="~AUT0024"/>
          <p:cNvPicPr>
            <a:picLocks noChangeAspect="1" noChangeArrowheads="1"/>
          </p:cNvPicPr>
          <p:nvPr/>
        </p:nvPicPr>
        <p:blipFill>
          <a:blip r:embed="rId2" cstate="print"/>
          <a:srcRect b="22223"/>
          <a:stretch>
            <a:fillRect/>
          </a:stretch>
        </p:blipFill>
        <p:spPr bwMode="auto">
          <a:xfrm>
            <a:off x="5077691" y="1905000"/>
            <a:ext cx="3725333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/>
              <a:t>Reverse TSA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8000" y="1981200"/>
            <a:ext cx="4470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FF3399"/>
                </a:solidFill>
              </a:rPr>
              <a:t>Indication</a:t>
            </a:r>
          </a:p>
          <a:p>
            <a:r>
              <a:rPr lang="en-US" sz="2800" dirty="0"/>
              <a:t>Painful </a:t>
            </a:r>
            <a:r>
              <a:rPr lang="en-US" sz="2800" dirty="0" err="1"/>
              <a:t>pseudoparalysis</a:t>
            </a:r>
            <a:r>
              <a:rPr lang="en-US" sz="2800" dirty="0"/>
              <a:t>-inability to lift arm above horizontal</a:t>
            </a:r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Due to</a:t>
            </a:r>
          </a:p>
          <a:p>
            <a:r>
              <a:rPr lang="en-US" sz="2800" dirty="0"/>
              <a:t>Rotator cuff </a:t>
            </a:r>
            <a:r>
              <a:rPr lang="en-US" sz="2800" dirty="0" err="1"/>
              <a:t>arthropathy</a:t>
            </a:r>
            <a:endParaRPr lang="en-US" sz="2800" dirty="0"/>
          </a:p>
          <a:p>
            <a:pPr lvl="1"/>
            <a:r>
              <a:rPr lang="en-US" sz="2800" dirty="0"/>
              <a:t>Arthritis with massive irreparable RCT</a:t>
            </a:r>
          </a:p>
          <a:p>
            <a:endParaRPr lang="en-US" sz="2800" dirty="0"/>
          </a:p>
        </p:txBody>
      </p:sp>
      <p:pic>
        <p:nvPicPr>
          <p:cNvPr id="75780" name="Picture 7" descr="C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733800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8" descr="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524000"/>
            <a:ext cx="2483832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Reverse TSA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8000" y="2057400"/>
            <a:ext cx="4470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FF3399"/>
                </a:solidFill>
              </a:rPr>
              <a:t>Indication</a:t>
            </a:r>
          </a:p>
          <a:p>
            <a:r>
              <a:rPr lang="en-US" sz="2800" dirty="0"/>
              <a:t>Painful </a:t>
            </a:r>
            <a:r>
              <a:rPr lang="en-US" sz="2800" dirty="0" err="1"/>
              <a:t>pseudoparalysis</a:t>
            </a:r>
            <a:endParaRPr lang="en-US" sz="2800" dirty="0"/>
          </a:p>
          <a:p>
            <a:pPr>
              <a:buFontTx/>
              <a:buNone/>
            </a:pPr>
            <a:r>
              <a:rPr lang="en-US" sz="2800" dirty="0">
                <a:solidFill>
                  <a:schemeClr val="tx2"/>
                </a:solidFill>
              </a:rPr>
              <a:t>Due to</a:t>
            </a:r>
          </a:p>
          <a:p>
            <a:r>
              <a:rPr lang="en-US" sz="2800" dirty="0"/>
              <a:t>Failed previous shoulder </a:t>
            </a:r>
            <a:r>
              <a:rPr lang="en-US" sz="2800" dirty="0" err="1"/>
              <a:t>arthroplasty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6804" name="Picture 6" descr="J"/>
          <p:cNvPicPr>
            <a:picLocks noChangeAspect="1" noChangeArrowheads="1"/>
          </p:cNvPicPr>
          <p:nvPr/>
        </p:nvPicPr>
        <p:blipFill>
          <a:blip r:embed="rId2" cstate="print"/>
          <a:srcRect l="9375" r="4688"/>
          <a:stretch>
            <a:fillRect/>
          </a:stretch>
        </p:blipFill>
        <p:spPr bwMode="auto">
          <a:xfrm>
            <a:off x="3048000" y="4267200"/>
            <a:ext cx="1944063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7" descr="D"/>
          <p:cNvPicPr>
            <a:picLocks noChangeAspect="1" noChangeArrowheads="1"/>
          </p:cNvPicPr>
          <p:nvPr/>
        </p:nvPicPr>
        <p:blipFill>
          <a:blip r:embed="rId3" cstate="print"/>
          <a:srcRect l="3751" r="9375"/>
          <a:stretch>
            <a:fillRect/>
          </a:stretch>
        </p:blipFill>
        <p:spPr bwMode="auto">
          <a:xfrm>
            <a:off x="5638800" y="2209800"/>
            <a:ext cx="2682523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jh 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5867400"/>
            <a:ext cx="2152650" cy="7048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7162800" cy="8572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/>
              <a:t>Patient Selection: Considerations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45067" y="1828800"/>
            <a:ext cx="50292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900"/>
              <a:t>Severity of pain</a:t>
            </a:r>
          </a:p>
          <a:p>
            <a:pPr>
              <a:lnSpc>
                <a:spcPct val="90000"/>
              </a:lnSpc>
            </a:pPr>
            <a:r>
              <a:rPr lang="en-US" sz="2900"/>
              <a:t>Poor function</a:t>
            </a:r>
          </a:p>
          <a:p>
            <a:pPr>
              <a:lnSpc>
                <a:spcPct val="90000"/>
              </a:lnSpc>
            </a:pPr>
            <a:r>
              <a:rPr lang="en-US" sz="2900"/>
              <a:t>Age</a:t>
            </a:r>
          </a:p>
          <a:p>
            <a:pPr>
              <a:lnSpc>
                <a:spcPct val="90000"/>
              </a:lnSpc>
            </a:pPr>
            <a:r>
              <a:rPr lang="en-US" sz="2900"/>
              <a:t>Activity level and ambulatory status</a:t>
            </a:r>
          </a:p>
          <a:p>
            <a:pPr>
              <a:lnSpc>
                <a:spcPct val="90000"/>
              </a:lnSpc>
            </a:pPr>
            <a:r>
              <a:rPr lang="en-US" sz="2900"/>
              <a:t>General health</a:t>
            </a:r>
          </a:p>
          <a:p>
            <a:pPr>
              <a:lnSpc>
                <a:spcPct val="90000"/>
              </a:lnSpc>
            </a:pPr>
            <a:r>
              <a:rPr lang="en-US" sz="2900"/>
              <a:t>Contralateral shoulder function</a:t>
            </a:r>
          </a:p>
          <a:p>
            <a:pPr>
              <a:lnSpc>
                <a:spcPct val="90000"/>
              </a:lnSpc>
            </a:pPr>
            <a:r>
              <a:rPr lang="en-US" sz="2900"/>
              <a:t>Patient expectations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210300" y="2057400"/>
            <a:ext cx="2286000" cy="2252662"/>
            <a:chOff x="3936" y="741"/>
            <a:chExt cx="1440" cy="1419"/>
          </a:xfrm>
        </p:grpSpPr>
        <p:pic>
          <p:nvPicPr>
            <p:cNvPr id="77832" name="Picture 5" descr="FCTN GO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36" y="741"/>
              <a:ext cx="1440" cy="141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77833" name="Oval 6"/>
            <p:cNvSpPr>
              <a:spLocks noChangeArrowheads="1"/>
            </p:cNvSpPr>
            <p:nvPr/>
          </p:nvSpPr>
          <p:spPr bwMode="auto">
            <a:xfrm>
              <a:off x="4464" y="1348"/>
              <a:ext cx="336" cy="327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-152400"/>
            <a:ext cx="6846711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Surgeon Considerations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06400" y="1905000"/>
            <a:ext cx="4696178" cy="38100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Shoulder </a:t>
            </a:r>
            <a:r>
              <a:rPr lang="en-US" sz="2500" dirty="0" err="1"/>
              <a:t>arthroplasty</a:t>
            </a:r>
            <a:r>
              <a:rPr lang="en-US" sz="2500" dirty="0"/>
              <a:t> </a:t>
            </a:r>
            <a:br>
              <a:rPr lang="en-US" sz="2500" dirty="0"/>
            </a:br>
            <a:r>
              <a:rPr lang="en-US" sz="2500" dirty="0"/>
              <a:t>experience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Knowledge of indications</a:t>
            </a:r>
          </a:p>
          <a:p>
            <a:pPr marL="640080"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Hemi vs. RTSA</a:t>
            </a:r>
            <a:endParaRPr lang="en-US" sz="23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Comfortable with </a:t>
            </a:r>
            <a:r>
              <a:rPr lang="en-US" sz="2500" dirty="0" err="1"/>
              <a:t>glenoid</a:t>
            </a:r>
            <a:r>
              <a:rPr lang="en-US" sz="2500" dirty="0"/>
              <a:t> exposure</a:t>
            </a:r>
          </a:p>
          <a:p>
            <a:pPr marL="640080"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Not for </a:t>
            </a:r>
            <a:r>
              <a:rPr lang="en-US" sz="2800" dirty="0" err="1"/>
              <a:t>hemiarthroplasty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surgeon</a:t>
            </a:r>
            <a:endParaRPr lang="en-US" sz="23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500" dirty="0"/>
              <a:t>Complications</a:t>
            </a:r>
          </a:p>
          <a:p>
            <a:pPr marL="640080"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Understand causes</a:t>
            </a:r>
          </a:p>
          <a:p>
            <a:pPr marL="640080" lvl="1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How to treat</a:t>
            </a:r>
          </a:p>
        </p:txBody>
      </p:sp>
      <p:pic>
        <p:nvPicPr>
          <p:cNvPr id="78852" name="Picture 4" descr="Picture 1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33600"/>
            <a:ext cx="3886200" cy="29146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Reverse TSA</a:t>
            </a:r>
            <a:br>
              <a:rPr lang="en-US" sz="2400" dirty="0"/>
            </a:br>
            <a:r>
              <a:rPr lang="en-US" sz="2400" dirty="0">
                <a:solidFill>
                  <a:srgbClr val="FF3399"/>
                </a:solidFill>
              </a:rPr>
              <a:t>80 </a:t>
            </a:r>
            <a:r>
              <a:rPr lang="en-US" sz="2400" dirty="0" err="1">
                <a:solidFill>
                  <a:srgbClr val="FF3399"/>
                </a:solidFill>
              </a:rPr>
              <a:t>yo</a:t>
            </a:r>
            <a:r>
              <a:rPr lang="en-US" sz="2400" dirty="0">
                <a:solidFill>
                  <a:srgbClr val="FF3399"/>
                </a:solidFill>
              </a:rPr>
              <a:t> F- </a:t>
            </a:r>
            <a:r>
              <a:rPr lang="en-US" sz="2400" dirty="0">
                <a:solidFill>
                  <a:schemeClr val="tx1"/>
                </a:solidFill>
              </a:rPr>
              <a:t>B Irreparable RCT; Painful </a:t>
            </a:r>
            <a:r>
              <a:rPr lang="en-US" sz="2400" dirty="0" err="1">
                <a:solidFill>
                  <a:schemeClr val="tx1"/>
                </a:solidFill>
              </a:rPr>
              <a:t>Pseudoparalysis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9875" name="Picture 6" descr="J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3657600" y="1524000"/>
            <a:ext cx="2005189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7" descr="J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14063" r="18750" b="12500"/>
          <a:stretch>
            <a:fillRect/>
          </a:stretch>
        </p:blipFill>
        <p:spPr bwMode="auto">
          <a:xfrm>
            <a:off x="3657600" y="3733800"/>
            <a:ext cx="1964267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9" descr="J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914400" y="1524000"/>
            <a:ext cx="196426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10" descr="J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4063" t="6250" r="18750"/>
          <a:stretch>
            <a:fillRect/>
          </a:stretch>
        </p:blipFill>
        <p:spPr bwMode="auto">
          <a:xfrm>
            <a:off x="990600" y="3733800"/>
            <a:ext cx="174554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J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 l="9375" r="9375"/>
          <a:stretch>
            <a:fillRect/>
          </a:stretch>
        </p:blipFill>
        <p:spPr bwMode="auto">
          <a:xfrm>
            <a:off x="5858933" y="1647032"/>
            <a:ext cx="30480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Reverse TSA</a:t>
            </a:r>
            <a:br>
              <a:rPr lang="en-US" sz="2400" dirty="0"/>
            </a:br>
            <a:r>
              <a:rPr lang="en-US" sz="2400" dirty="0">
                <a:solidFill>
                  <a:srgbClr val="FF3399"/>
                </a:solidFill>
              </a:rPr>
              <a:t>77 </a:t>
            </a:r>
            <a:r>
              <a:rPr lang="en-US" sz="2400" dirty="0" err="1">
                <a:solidFill>
                  <a:srgbClr val="FF3399"/>
                </a:solidFill>
              </a:rPr>
              <a:t>yo</a:t>
            </a:r>
            <a:r>
              <a:rPr lang="en-US" sz="2400" dirty="0">
                <a:solidFill>
                  <a:srgbClr val="FF3399"/>
                </a:solidFill>
              </a:rPr>
              <a:t> female with CTA- </a:t>
            </a:r>
            <a:r>
              <a:rPr lang="en-US" sz="2400" dirty="0">
                <a:solidFill>
                  <a:schemeClr val="tx1"/>
                </a:solidFill>
              </a:rPr>
              <a:t>Pre-Op</a:t>
            </a:r>
            <a:endParaRPr lang="en-US" sz="2400" dirty="0">
              <a:solidFill>
                <a:srgbClr val="FF3399"/>
              </a:solidFill>
            </a:endParaRPr>
          </a:p>
        </p:txBody>
      </p:sp>
      <p:pic>
        <p:nvPicPr>
          <p:cNvPr id="81923" name="Picture 5" descr="IdellaGree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752600"/>
            <a:ext cx="44577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Reverse TSA</a:t>
            </a:r>
            <a:br>
              <a:rPr lang="en-US" sz="2400" dirty="0"/>
            </a:br>
            <a:r>
              <a:rPr lang="en-US" sz="2400" dirty="0">
                <a:solidFill>
                  <a:srgbClr val="FF3399"/>
                </a:solidFill>
              </a:rPr>
              <a:t>77 </a:t>
            </a:r>
            <a:r>
              <a:rPr lang="en-US" sz="2400" dirty="0" err="1">
                <a:solidFill>
                  <a:srgbClr val="FF3399"/>
                </a:solidFill>
              </a:rPr>
              <a:t>yo</a:t>
            </a:r>
            <a:r>
              <a:rPr lang="en-US" sz="2400" dirty="0">
                <a:solidFill>
                  <a:srgbClr val="FF3399"/>
                </a:solidFill>
              </a:rPr>
              <a:t> female with CTA- </a:t>
            </a:r>
            <a:r>
              <a:rPr lang="en-US" sz="2400" dirty="0">
                <a:solidFill>
                  <a:schemeClr val="tx1"/>
                </a:solidFill>
              </a:rPr>
              <a:t>Post-Op</a:t>
            </a:r>
          </a:p>
        </p:txBody>
      </p:sp>
      <p:pic>
        <p:nvPicPr>
          <p:cNvPr id="82947" name="Picture 3" descr="IdellaGreen2"/>
          <p:cNvPicPr>
            <a:picLocks noChangeAspect="1" noChangeArrowheads="1"/>
          </p:cNvPicPr>
          <p:nvPr/>
        </p:nvPicPr>
        <p:blipFill>
          <a:blip r:embed="rId2" cstate="print"/>
          <a:srcRect l="14063" r="28125" b="6250"/>
          <a:stretch>
            <a:fillRect/>
          </a:stretch>
        </p:blipFill>
        <p:spPr bwMode="auto">
          <a:xfrm>
            <a:off x="2819400" y="1600200"/>
            <a:ext cx="2985911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Arthroscopic Debridement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800"/>
              <a:t>Good option for early arthritis and young patient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/>
              <a:t>Temporizing measure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/>
              <a:t>Low morbidity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/>
              <a:t>Good pain relief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400" i="1">
                <a:solidFill>
                  <a:schemeClr val="accent1"/>
                </a:solidFill>
              </a:rPr>
              <a:t>		Weinstein DM, Arthroscopy, 2000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/>
              <a:t>Failure with chondral lesions </a:t>
            </a:r>
            <a:r>
              <a:rPr lang="en-US" sz="2800">
                <a:solidFill>
                  <a:schemeClr val="tx2"/>
                </a:solidFill>
              </a:rPr>
              <a:t>&gt;2cm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400" i="1">
                <a:solidFill>
                  <a:schemeClr val="accent1"/>
                </a:solidFill>
              </a:rPr>
              <a:t>		Cameron BD, JSES, 2002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000" i="1">
                <a:solidFill>
                  <a:schemeClr val="accent1"/>
                </a:solidFill>
              </a:rPr>
              <a:t>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Reverse TSA</a:t>
            </a:r>
            <a:endParaRPr lang="en-US" sz="4000" dirty="0">
              <a:solidFill>
                <a:srgbClr val="FF3399"/>
              </a:solidFill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74800" y="1679448"/>
            <a:ext cx="56896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Good European experience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i="1" dirty="0">
                <a:solidFill>
                  <a:schemeClr val="accent1"/>
                </a:solidFill>
              </a:rPr>
              <a:t>		</a:t>
            </a:r>
            <a:r>
              <a:rPr lang="en-US" sz="2000" i="1" dirty="0" err="1">
                <a:solidFill>
                  <a:schemeClr val="accent1"/>
                </a:solidFill>
              </a:rPr>
              <a:t>Grammont</a:t>
            </a:r>
            <a:r>
              <a:rPr lang="en-US" sz="2000" i="1" dirty="0">
                <a:solidFill>
                  <a:schemeClr val="accent1"/>
                </a:solidFill>
              </a:rPr>
              <a:t> PM, Orthopedics, 1993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i="1" dirty="0">
                <a:solidFill>
                  <a:schemeClr val="accent1"/>
                </a:solidFill>
              </a:rPr>
              <a:t>		</a:t>
            </a:r>
            <a:r>
              <a:rPr lang="en-US" sz="2000" i="1" dirty="0" err="1">
                <a:solidFill>
                  <a:schemeClr val="accent1"/>
                </a:solidFill>
              </a:rPr>
              <a:t>Rittmeister</a:t>
            </a:r>
            <a:r>
              <a:rPr lang="en-US" sz="2000" i="1" dirty="0">
                <a:solidFill>
                  <a:schemeClr val="accent1"/>
                </a:solidFill>
              </a:rPr>
              <a:t> M, JSES, 2001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i="1" dirty="0">
                <a:solidFill>
                  <a:schemeClr val="accent1"/>
                </a:solidFill>
              </a:rPr>
              <a:t>		</a:t>
            </a:r>
            <a:r>
              <a:rPr lang="en-US" sz="2000" i="1" dirty="0" err="1">
                <a:solidFill>
                  <a:schemeClr val="accent1"/>
                </a:solidFill>
              </a:rPr>
              <a:t>Boulahia</a:t>
            </a:r>
            <a:r>
              <a:rPr lang="en-US" sz="2000" i="1" dirty="0">
                <a:solidFill>
                  <a:schemeClr val="accent1"/>
                </a:solidFill>
              </a:rPr>
              <a:t> A, Orthopedics, 2002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i="1" dirty="0">
                <a:solidFill>
                  <a:schemeClr val="accent1"/>
                </a:solidFill>
              </a:rPr>
              <a:t>		Gerber  C, JBJS-A, 2005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Good pain relief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Significant improvement in </a:t>
            </a:r>
            <a:r>
              <a:rPr lang="en-US" sz="2400" dirty="0" err="1"/>
              <a:t>aFE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</a:rPr>
              <a:t>Longest</a:t>
            </a:r>
            <a:r>
              <a:rPr lang="en-US" sz="2400" dirty="0"/>
              <a:t> term data available is 15 yr French multicenter study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Longevity of implants not clearly known yet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18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Physical Therapy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200" dirty="0">
                <a:solidFill>
                  <a:srgbClr val="FF3399"/>
                </a:solidFill>
              </a:rPr>
              <a:t>after Shoulder Replacement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81000" y="1676400"/>
            <a:ext cx="6502400" cy="4114800"/>
          </a:xfrm>
        </p:spPr>
        <p:txBody>
          <a:bodyPr/>
          <a:lstStyle/>
          <a:p>
            <a:r>
              <a:rPr lang="en-US" sz="2800" dirty="0"/>
              <a:t>Shoulder PROM / pendulums and Elbow, wrist, hand ROM POD </a:t>
            </a:r>
            <a:r>
              <a:rPr lang="en-US" sz="2800" dirty="0">
                <a:solidFill>
                  <a:schemeClr val="tx2"/>
                </a:solidFill>
              </a:rPr>
              <a:t>1</a:t>
            </a:r>
          </a:p>
          <a:p>
            <a:r>
              <a:rPr lang="en-US" sz="2800" dirty="0"/>
              <a:t>Discharge POD </a:t>
            </a:r>
            <a:r>
              <a:rPr lang="en-US" sz="2800" dirty="0">
                <a:solidFill>
                  <a:schemeClr val="tx2"/>
                </a:solidFill>
              </a:rPr>
              <a:t>2-3</a:t>
            </a:r>
          </a:p>
          <a:p>
            <a:pPr lvl="1"/>
            <a:r>
              <a:rPr lang="en-US" sz="2800" dirty="0">
                <a:solidFill>
                  <a:schemeClr val="tx2"/>
                </a:solidFill>
              </a:rPr>
              <a:t>Protect </a:t>
            </a:r>
            <a:r>
              <a:rPr lang="en-US" sz="2800" dirty="0" err="1">
                <a:solidFill>
                  <a:schemeClr val="tx2"/>
                </a:solidFill>
              </a:rPr>
              <a:t>subscapularis</a:t>
            </a:r>
            <a:r>
              <a:rPr lang="en-US" sz="2800" dirty="0">
                <a:solidFill>
                  <a:schemeClr val="tx2"/>
                </a:solidFill>
              </a:rPr>
              <a:t> repair!!</a:t>
            </a:r>
          </a:p>
        </p:txBody>
      </p:sp>
      <p:pic>
        <p:nvPicPr>
          <p:cNvPr id="86020" name="Picture 4" descr="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400" y="4305300"/>
            <a:ext cx="2641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5" descr="~AUT0035"/>
          <p:cNvPicPr>
            <a:picLocks noChangeAspect="1" noChangeArrowheads="1"/>
          </p:cNvPicPr>
          <p:nvPr/>
        </p:nvPicPr>
        <p:blipFill>
          <a:blip r:embed="rId3" cstate="print">
            <a:lum bright="-18000" contrast="12000"/>
          </a:blip>
          <a:srcRect r="3226" b="10773"/>
          <a:stretch>
            <a:fillRect/>
          </a:stretch>
        </p:blipFill>
        <p:spPr bwMode="auto">
          <a:xfrm>
            <a:off x="6714067" y="1627188"/>
            <a:ext cx="2192867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117600" y="4724400"/>
            <a:ext cx="17610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i="1">
                <a:solidFill>
                  <a:schemeClr val="accent1"/>
                </a:solidFill>
              </a:rPr>
              <a:t>Anterior dislocation s/p TSA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0927" y="304800"/>
            <a:ext cx="8534400" cy="758952"/>
          </a:xfrm>
        </p:spPr>
        <p:txBody>
          <a:bodyPr>
            <a:noAutofit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2400" dirty="0"/>
              <a:t>Shoulder </a:t>
            </a:r>
            <a:r>
              <a:rPr lang="en-US" sz="2400" dirty="0" err="1"/>
              <a:t>Arthroplasty</a:t>
            </a:r>
            <a:br>
              <a:rPr lang="en-US" sz="2400" dirty="0"/>
            </a:br>
            <a:r>
              <a:rPr lang="en-US" sz="2400" dirty="0">
                <a:solidFill>
                  <a:srgbClr val="FF3399"/>
                </a:solidFill>
              </a:rPr>
              <a:t>Rehabilitation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38667" y="2209800"/>
            <a:ext cx="6096000" cy="4114800"/>
          </a:xfrm>
        </p:spPr>
        <p:txBody>
          <a:bodyPr/>
          <a:lstStyle/>
          <a:p>
            <a:r>
              <a:rPr lang="en-US" sz="2400" dirty="0"/>
              <a:t>Start outpatient PT at </a:t>
            </a:r>
            <a:r>
              <a:rPr lang="en-US" sz="2400" dirty="0">
                <a:solidFill>
                  <a:schemeClr val="tx2"/>
                </a:solidFill>
              </a:rPr>
              <a:t>2</a:t>
            </a:r>
            <a:r>
              <a:rPr lang="en-US" sz="2400" dirty="0"/>
              <a:t> weeks</a:t>
            </a:r>
          </a:p>
          <a:p>
            <a:r>
              <a:rPr lang="en-US" sz="2400" dirty="0"/>
              <a:t>PROM / AAROM</a:t>
            </a:r>
          </a:p>
          <a:p>
            <a:r>
              <a:rPr lang="en-US" sz="2400" dirty="0"/>
              <a:t>Protect </a:t>
            </a:r>
            <a:r>
              <a:rPr lang="en-US" sz="2400" dirty="0" err="1">
                <a:solidFill>
                  <a:schemeClr val="tx2"/>
                </a:solidFill>
              </a:rPr>
              <a:t>subscapularis</a:t>
            </a:r>
            <a:r>
              <a:rPr lang="en-US" sz="2400" dirty="0"/>
              <a:t> repair / lesser </a:t>
            </a:r>
            <a:r>
              <a:rPr lang="en-US" sz="2400" dirty="0" err="1"/>
              <a:t>tuberosity</a:t>
            </a:r>
            <a:r>
              <a:rPr lang="en-US" sz="2400" dirty="0"/>
              <a:t> </a:t>
            </a:r>
            <a:r>
              <a:rPr lang="en-US" sz="2400" dirty="0" err="1"/>
              <a:t>osteotomy</a:t>
            </a:r>
            <a:endParaRPr lang="en-US" sz="2400" dirty="0"/>
          </a:p>
          <a:p>
            <a:pPr lvl="1"/>
            <a:r>
              <a:rPr lang="en-US" sz="2400" dirty="0"/>
              <a:t>Avoid ER past neutral for </a:t>
            </a:r>
            <a:r>
              <a:rPr lang="en-US" sz="2400" dirty="0">
                <a:solidFill>
                  <a:schemeClr val="tx2"/>
                </a:solidFill>
              </a:rPr>
              <a:t>6</a:t>
            </a:r>
            <a:r>
              <a:rPr lang="en-US" sz="2400" dirty="0"/>
              <a:t> weeks</a:t>
            </a:r>
          </a:p>
          <a:p>
            <a:pPr lvl="1"/>
            <a:r>
              <a:rPr lang="en-US" sz="2400" dirty="0"/>
              <a:t>Avoid resisted IR</a:t>
            </a:r>
          </a:p>
          <a:p>
            <a:pPr lvl="1"/>
            <a:r>
              <a:rPr lang="en-US" sz="2400" dirty="0"/>
              <a:t>NWB</a:t>
            </a:r>
          </a:p>
          <a:p>
            <a:r>
              <a:rPr lang="en-US" sz="2400" dirty="0"/>
              <a:t>Able to do ADL’s in </a:t>
            </a:r>
            <a:r>
              <a:rPr lang="en-US" sz="2400" dirty="0">
                <a:solidFill>
                  <a:schemeClr val="tx2"/>
                </a:solidFill>
              </a:rPr>
              <a:t>1-2</a:t>
            </a:r>
            <a:r>
              <a:rPr lang="en-US" sz="2400" dirty="0"/>
              <a:t> weeks</a:t>
            </a:r>
          </a:p>
        </p:txBody>
      </p:sp>
      <p:pic>
        <p:nvPicPr>
          <p:cNvPr id="88068" name="Picture 6" descr="J:\DCIM\100NIKON\DSCN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28800"/>
            <a:ext cx="2844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Shoulder </a:t>
            </a:r>
            <a:r>
              <a:rPr lang="en-US" sz="2400" dirty="0" err="1"/>
              <a:t>Arthroplasty</a:t>
            </a:r>
            <a:br>
              <a:rPr lang="en-US" sz="2400" dirty="0"/>
            </a:br>
            <a:r>
              <a:rPr lang="en-US" sz="2400" dirty="0">
                <a:solidFill>
                  <a:srgbClr val="FF3399"/>
                </a:solidFill>
              </a:rPr>
              <a:t>Rehabilitation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Phase </a:t>
            </a:r>
            <a:r>
              <a:rPr lang="en-US">
                <a:solidFill>
                  <a:schemeClr val="tx2"/>
                </a:solidFill>
              </a:rPr>
              <a:t>I</a:t>
            </a:r>
            <a:endParaRPr lang="en-US"/>
          </a:p>
          <a:p>
            <a:pPr lvl="1"/>
            <a:r>
              <a:rPr lang="en-US"/>
              <a:t>PROM/AAROM</a:t>
            </a:r>
          </a:p>
          <a:p>
            <a:r>
              <a:rPr lang="en-US"/>
              <a:t>Phase </a:t>
            </a:r>
            <a:r>
              <a:rPr lang="en-US">
                <a:solidFill>
                  <a:schemeClr val="tx2"/>
                </a:solidFill>
              </a:rPr>
              <a:t>II</a:t>
            </a:r>
          </a:p>
          <a:p>
            <a:pPr lvl="1"/>
            <a:r>
              <a:rPr lang="en-US"/>
              <a:t>AROM</a:t>
            </a:r>
          </a:p>
          <a:p>
            <a:r>
              <a:rPr lang="en-US"/>
              <a:t>Phase </a:t>
            </a:r>
            <a:r>
              <a:rPr lang="en-US">
                <a:solidFill>
                  <a:schemeClr val="tx2"/>
                </a:solidFill>
              </a:rPr>
              <a:t>III</a:t>
            </a:r>
            <a:endParaRPr lang="en-US"/>
          </a:p>
          <a:p>
            <a:pPr lvl="1"/>
            <a:r>
              <a:rPr lang="en-US"/>
              <a:t>Strengthening</a:t>
            </a:r>
          </a:p>
        </p:txBody>
      </p:sp>
      <p:pic>
        <p:nvPicPr>
          <p:cNvPr id="89092" name="Picture 4" descr="~AUT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676400"/>
            <a:ext cx="4267200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1009523" y="4645967"/>
            <a:ext cx="4838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chemeClr val="accent1"/>
                </a:solidFill>
              </a:rPr>
              <a:t>Hughes MA, </a:t>
            </a:r>
            <a:r>
              <a:rPr lang="en-US" sz="2400" i="1" dirty="0" err="1">
                <a:solidFill>
                  <a:schemeClr val="accent1"/>
                </a:solidFill>
              </a:rPr>
              <a:t>Neer</a:t>
            </a:r>
            <a:r>
              <a:rPr lang="en-US" sz="2400" i="1" dirty="0">
                <a:solidFill>
                  <a:schemeClr val="accent1"/>
                </a:solidFill>
              </a:rPr>
              <a:t> CS, Phys </a:t>
            </a:r>
            <a:r>
              <a:rPr lang="en-US" sz="2400" i="1" dirty="0" err="1">
                <a:solidFill>
                  <a:schemeClr val="accent1"/>
                </a:solidFill>
              </a:rPr>
              <a:t>Ther</a:t>
            </a:r>
            <a:r>
              <a:rPr lang="en-US" sz="2400" i="1" dirty="0">
                <a:solidFill>
                  <a:schemeClr val="accent1"/>
                </a:solidFill>
              </a:rPr>
              <a:t>, 1975</a:t>
            </a:r>
            <a:endParaRPr lang="en-US" sz="2800" i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75895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Physical Therapy </a:t>
            </a:r>
            <a:br>
              <a:rPr lang="en-US" sz="2400" dirty="0"/>
            </a:br>
            <a:r>
              <a:rPr lang="en-US" sz="2400" dirty="0">
                <a:solidFill>
                  <a:srgbClr val="FF3399"/>
                </a:solidFill>
              </a:rPr>
              <a:t>after Shoulder Replacement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2209800"/>
            <a:ext cx="5350933" cy="4114800"/>
          </a:xfrm>
        </p:spPr>
        <p:txBody>
          <a:bodyPr/>
          <a:lstStyle/>
          <a:p>
            <a:r>
              <a:rPr lang="en-US" sz="2800" dirty="0"/>
              <a:t>NWB operated limb </a:t>
            </a:r>
          </a:p>
          <a:p>
            <a:r>
              <a:rPr lang="en-US" sz="2800" dirty="0"/>
              <a:t>No lifting, carrying, pushing, pulling heavier than a glass of water</a:t>
            </a:r>
          </a:p>
          <a:p>
            <a:r>
              <a:rPr lang="en-US" sz="2800" dirty="0"/>
              <a:t>Sling for </a:t>
            </a:r>
            <a:r>
              <a:rPr lang="en-US" sz="2800" dirty="0">
                <a:solidFill>
                  <a:schemeClr val="tx2"/>
                </a:solidFill>
              </a:rPr>
              <a:t>4-6</a:t>
            </a:r>
            <a:r>
              <a:rPr lang="en-US" sz="2800" dirty="0"/>
              <a:t> wks</a:t>
            </a:r>
          </a:p>
          <a:p>
            <a:r>
              <a:rPr lang="en-US" sz="2800" dirty="0"/>
              <a:t>No driving until out of sling and off pain meds</a:t>
            </a:r>
          </a:p>
          <a:p>
            <a:endParaRPr lang="en-US" sz="2800" dirty="0"/>
          </a:p>
          <a:p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34400" cy="75895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Reverse TSA</a:t>
            </a:r>
            <a:br>
              <a:rPr lang="en-US" sz="2400" dirty="0"/>
            </a:br>
            <a:r>
              <a:rPr lang="en-US" sz="2400" dirty="0">
                <a:solidFill>
                  <a:srgbClr val="FF3399"/>
                </a:solidFill>
              </a:rPr>
              <a:t>Rehabilitation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7772400" cy="4114800"/>
          </a:xfrm>
        </p:spPr>
        <p:txBody>
          <a:bodyPr/>
          <a:lstStyle/>
          <a:p>
            <a:r>
              <a:rPr lang="en-US" dirty="0"/>
              <a:t>NWB, sling x </a:t>
            </a:r>
            <a:r>
              <a:rPr lang="en-US" dirty="0">
                <a:solidFill>
                  <a:schemeClr val="tx2"/>
                </a:solidFill>
              </a:rPr>
              <a:t>4-6</a:t>
            </a:r>
            <a:r>
              <a:rPr lang="en-US" dirty="0"/>
              <a:t> wks</a:t>
            </a:r>
          </a:p>
          <a:p>
            <a:r>
              <a:rPr lang="en-US" dirty="0"/>
              <a:t>Elbow, wrist, digit ROM POD </a:t>
            </a:r>
            <a:r>
              <a:rPr lang="en-US" dirty="0">
                <a:solidFill>
                  <a:schemeClr val="tx2"/>
                </a:solidFill>
              </a:rPr>
              <a:t>1</a:t>
            </a:r>
          </a:p>
          <a:p>
            <a:r>
              <a:rPr lang="en-US" dirty="0"/>
              <a:t>Shoulder exercises at </a:t>
            </a:r>
            <a:r>
              <a:rPr lang="en-US" dirty="0">
                <a:solidFill>
                  <a:schemeClr val="tx2"/>
                </a:solidFill>
              </a:rPr>
              <a:t>2</a:t>
            </a:r>
            <a:r>
              <a:rPr lang="en-US" dirty="0"/>
              <a:t> wks</a:t>
            </a:r>
          </a:p>
          <a:p>
            <a:r>
              <a:rPr lang="en-US" dirty="0"/>
              <a:t>Encourage ADLs</a:t>
            </a:r>
          </a:p>
        </p:txBody>
      </p:sp>
      <p:pic>
        <p:nvPicPr>
          <p:cNvPr id="91140" name="Picture 5" descr="~AU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200400"/>
            <a:ext cx="406400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Reverse TSA</a:t>
            </a:r>
            <a:br>
              <a:rPr lang="en-US" sz="2400" dirty="0"/>
            </a:br>
            <a:r>
              <a:rPr lang="en-US" sz="2400" dirty="0">
                <a:solidFill>
                  <a:srgbClr val="FF3399"/>
                </a:solidFill>
              </a:rPr>
              <a:t>Rehabilitation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66800" y="1981200"/>
            <a:ext cx="7772400" cy="4114800"/>
          </a:xfrm>
        </p:spPr>
        <p:txBody>
          <a:bodyPr/>
          <a:lstStyle/>
          <a:p>
            <a:r>
              <a:rPr lang="en-US" sz="2800" dirty="0"/>
              <a:t>May experience loss of ER strength</a:t>
            </a:r>
          </a:p>
          <a:p>
            <a:pPr lvl="1"/>
            <a:r>
              <a:rPr lang="en-US" sz="2800" dirty="0" err="1"/>
              <a:t>Medialization</a:t>
            </a:r>
            <a:r>
              <a:rPr lang="en-US" sz="2800" dirty="0"/>
              <a:t> of center of rotation effectively shortens external rotators</a:t>
            </a:r>
          </a:p>
          <a:p>
            <a:r>
              <a:rPr lang="en-US" sz="2800" dirty="0"/>
              <a:t>Arm may be held in slight abduction</a:t>
            </a:r>
          </a:p>
          <a:p>
            <a:pPr lvl="1"/>
            <a:r>
              <a:rPr lang="en-US" sz="2800" dirty="0"/>
              <a:t>Due to deltoid tension</a:t>
            </a:r>
          </a:p>
          <a:p>
            <a:r>
              <a:rPr lang="en-US" sz="2800" dirty="0"/>
              <a:t>No mobilizations</a:t>
            </a:r>
          </a:p>
          <a:p>
            <a:pPr lvl="1"/>
            <a:r>
              <a:rPr lang="en-US" sz="2800" dirty="0" err="1"/>
              <a:t>Semiconstrained</a:t>
            </a:r>
            <a:r>
              <a:rPr lang="en-US" sz="2800" dirty="0"/>
              <a:t> device</a:t>
            </a:r>
          </a:p>
          <a:p>
            <a:pPr lvl="1"/>
            <a:r>
              <a:rPr lang="en-US" sz="2800" dirty="0"/>
              <a:t>Increased risk of dislocation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Total shoulder </a:t>
            </a:r>
            <a:r>
              <a:rPr lang="en-US" dirty="0" err="1"/>
              <a:t>arthroplasty</a:t>
            </a:r>
            <a:r>
              <a:rPr lang="en-US" dirty="0"/>
              <a:t> is effective for pain relief and functional improvement in patients with shoulder arthritis due to a variety of causes.</a:t>
            </a:r>
          </a:p>
          <a:p>
            <a:r>
              <a:rPr lang="en-US" dirty="0"/>
              <a:t>Reverse shoulder replacement offers a promising solution for patients with difficult shoulder problems, for whom no satisfactory solution was previously available.  Long term data is still being collected.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/>
              <a:t>Thank You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0200"/>
            <a:ext cx="5051052" cy="47853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/>
              <a:t>Arthroscopic Debridement-</a:t>
            </a:r>
            <a:r>
              <a:rPr lang="en-US" sz="4000" dirty="0">
                <a:solidFill>
                  <a:srgbClr val="FF3399"/>
                </a:solidFill>
              </a:rPr>
              <a:t>Technique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981200"/>
            <a:ext cx="7772400" cy="4114800"/>
          </a:xfrm>
        </p:spPr>
        <p:txBody>
          <a:bodyPr/>
          <a:lstStyle/>
          <a:p>
            <a:r>
              <a:rPr lang="en-US" sz="2800" dirty="0"/>
              <a:t>Removal of loose bodies</a:t>
            </a:r>
          </a:p>
          <a:p>
            <a:r>
              <a:rPr lang="en-US" sz="2800" dirty="0" err="1"/>
              <a:t>Synovectomy</a:t>
            </a:r>
            <a:endParaRPr lang="en-US" sz="2800" dirty="0"/>
          </a:p>
          <a:p>
            <a:r>
              <a:rPr lang="en-US" sz="2800" dirty="0"/>
              <a:t>Debridement</a:t>
            </a:r>
          </a:p>
          <a:p>
            <a:r>
              <a:rPr lang="en-US" sz="2800" dirty="0"/>
              <a:t>Capsular release</a:t>
            </a:r>
          </a:p>
          <a:p>
            <a:r>
              <a:rPr lang="en-US" sz="2800" dirty="0" err="1"/>
              <a:t>Chondroplasty</a:t>
            </a:r>
            <a:endParaRPr lang="en-US" sz="2800" dirty="0"/>
          </a:p>
          <a:p>
            <a:r>
              <a:rPr lang="en-US" sz="2800" dirty="0" err="1"/>
              <a:t>Microfracture</a:t>
            </a:r>
            <a:endParaRPr lang="en-US" sz="2800" dirty="0"/>
          </a:p>
          <a:p>
            <a:r>
              <a:rPr lang="en-US" sz="2800" dirty="0"/>
              <a:t>+/- </a:t>
            </a:r>
            <a:r>
              <a:rPr lang="en-US" sz="2800" dirty="0" err="1"/>
              <a:t>acromioplasty</a:t>
            </a:r>
            <a:endParaRPr lang="en-US" sz="2800" dirty="0"/>
          </a:p>
          <a:p>
            <a:endParaRPr lang="en-US" dirty="0"/>
          </a:p>
        </p:txBody>
      </p:sp>
      <p:pic>
        <p:nvPicPr>
          <p:cNvPr id="96263" name="Picture 7" descr="~AU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57400"/>
            <a:ext cx="413173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1" name="Picture 5" descr="~AUT0002"/>
          <p:cNvPicPr>
            <a:picLocks noChangeAspect="1" noChangeArrowheads="1"/>
          </p:cNvPicPr>
          <p:nvPr/>
        </p:nvPicPr>
        <p:blipFill>
          <a:blip r:embed="rId3" cstate="print"/>
          <a:srcRect l="2051" t="2710" r="2051" b="2710"/>
          <a:stretch>
            <a:fillRect/>
          </a:stretch>
        </p:blipFill>
        <p:spPr bwMode="auto">
          <a:xfrm>
            <a:off x="4572000" y="2057401"/>
            <a:ext cx="4126089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5" name="Picture 9" descr="~AUT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4267" y="1981201"/>
            <a:ext cx="4199467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6" name="Picture 10" descr="~AUT0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4267" y="1981200"/>
            <a:ext cx="4301067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Resection Arthroplasty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5800" y="1981200"/>
            <a:ext cx="63246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Pain relief possible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2"/>
                </a:solidFill>
              </a:rPr>
              <a:t>BUT</a:t>
            </a:r>
            <a:r>
              <a:rPr lang="en-US" sz="2800" dirty="0"/>
              <a:t> function and ROM poor as </a:t>
            </a:r>
            <a:r>
              <a:rPr lang="en-US" sz="2800" dirty="0" err="1"/>
              <a:t>glenohumeral</a:t>
            </a:r>
            <a:r>
              <a:rPr lang="en-US" sz="2800" dirty="0"/>
              <a:t> fulcrum lost</a:t>
            </a:r>
          </a:p>
          <a:p>
            <a:pPr lvl="1">
              <a:lnSpc>
                <a:spcPct val="90000"/>
              </a:lnSpc>
            </a:pPr>
            <a:r>
              <a:rPr lang="en-US" sz="2800" dirty="0" err="1"/>
              <a:t>aFE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2"/>
                </a:solidFill>
              </a:rPr>
              <a:t>40-90°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i="1" dirty="0">
                <a:solidFill>
                  <a:schemeClr val="accent1"/>
                </a:solidFill>
              </a:rPr>
              <a:t>			</a:t>
            </a:r>
            <a:r>
              <a:rPr lang="en-US" sz="2400" i="1" dirty="0" err="1">
                <a:solidFill>
                  <a:schemeClr val="accent1"/>
                </a:solidFill>
              </a:rPr>
              <a:t>Cofield</a:t>
            </a:r>
            <a:r>
              <a:rPr lang="en-US" sz="2400" i="1" dirty="0">
                <a:solidFill>
                  <a:schemeClr val="accent1"/>
                </a:solidFill>
              </a:rPr>
              <a:t> RH, </a:t>
            </a:r>
            <a:r>
              <a:rPr lang="en-US" sz="2400" i="1" dirty="0" err="1">
                <a:solidFill>
                  <a:schemeClr val="accent1"/>
                </a:solidFill>
              </a:rPr>
              <a:t>Instr</a:t>
            </a:r>
            <a:r>
              <a:rPr lang="en-US" sz="2400" i="1" dirty="0">
                <a:solidFill>
                  <a:schemeClr val="accent1"/>
                </a:solidFill>
              </a:rPr>
              <a:t> Course </a:t>
            </a:r>
            <a:r>
              <a:rPr lang="en-US" sz="2400" i="1" dirty="0" err="1">
                <a:solidFill>
                  <a:schemeClr val="accent1"/>
                </a:solidFill>
              </a:rPr>
              <a:t>Lect</a:t>
            </a:r>
            <a:r>
              <a:rPr lang="en-US" sz="2400" i="1" dirty="0">
                <a:solidFill>
                  <a:schemeClr val="accent1"/>
                </a:solidFill>
              </a:rPr>
              <a:t>, 1985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Historical interest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i="1" dirty="0">
                <a:solidFill>
                  <a:schemeClr val="accent1"/>
                </a:solidFill>
              </a:rPr>
              <a:t>			</a:t>
            </a:r>
            <a:r>
              <a:rPr lang="en-US" sz="2400" i="1" dirty="0" err="1">
                <a:solidFill>
                  <a:schemeClr val="accent1"/>
                </a:solidFill>
              </a:rPr>
              <a:t>Neer</a:t>
            </a:r>
            <a:r>
              <a:rPr lang="en-US" sz="2400" i="1" dirty="0">
                <a:solidFill>
                  <a:schemeClr val="accent1"/>
                </a:solidFill>
              </a:rPr>
              <a:t> CS, Am J </a:t>
            </a:r>
            <a:r>
              <a:rPr lang="en-US" sz="2400" i="1" dirty="0" err="1">
                <a:solidFill>
                  <a:schemeClr val="accent1"/>
                </a:solidFill>
              </a:rPr>
              <a:t>Surg</a:t>
            </a:r>
            <a:r>
              <a:rPr lang="en-US" sz="2400" i="1" dirty="0">
                <a:solidFill>
                  <a:schemeClr val="accent1"/>
                </a:solidFill>
              </a:rPr>
              <a:t>, 1953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lum bright="32000"/>
          </a:blip>
          <a:srcRect l="35405" t="24803" r="39606" b="27203"/>
          <a:stretch>
            <a:fillRect/>
          </a:stretch>
        </p:blipFill>
        <p:spPr bwMode="auto">
          <a:xfrm>
            <a:off x="6999112" y="2133601"/>
            <a:ext cx="1799167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7687733" y="3657600"/>
            <a:ext cx="4064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Shoulder Arthroplasty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38667" y="1600200"/>
            <a:ext cx="8805333" cy="4114800"/>
          </a:xfrm>
        </p:spPr>
        <p:txBody>
          <a:bodyPr>
            <a:normAutofit/>
          </a:bodyPr>
          <a:lstStyle/>
          <a:p>
            <a:r>
              <a:rPr lang="en-US" dirty="0"/>
              <a:t>Shoulder arthroplasty = Shoulder replacement</a:t>
            </a:r>
          </a:p>
          <a:p>
            <a:pPr>
              <a:buFontTx/>
              <a:buNone/>
            </a:pPr>
            <a:r>
              <a:rPr lang="en-US" dirty="0">
                <a:solidFill>
                  <a:schemeClr val="tx2"/>
                </a:solidFill>
              </a:rPr>
              <a:t>		BUT </a:t>
            </a:r>
            <a:r>
              <a:rPr lang="en-US" dirty="0"/>
              <a:t>not all are “total shoulders”</a:t>
            </a:r>
          </a:p>
          <a:p>
            <a:pPr>
              <a:lnSpc>
                <a:spcPct val="190000"/>
              </a:lnSpc>
            </a:pPr>
            <a:r>
              <a:rPr lang="en-US" dirty="0"/>
              <a:t>Total shoulder arthroplasty  </a:t>
            </a:r>
            <a:r>
              <a:rPr lang="en-US" dirty="0">
                <a:solidFill>
                  <a:schemeClr val="tx2"/>
                </a:solidFill>
              </a:rPr>
              <a:t>(TSA)</a:t>
            </a:r>
          </a:p>
          <a:p>
            <a:pPr lvl="3"/>
            <a:r>
              <a:rPr lang="en-US" dirty="0"/>
              <a:t>Replace humeral head </a:t>
            </a:r>
            <a:r>
              <a:rPr lang="en-US" dirty="0">
                <a:solidFill>
                  <a:schemeClr val="tx2"/>
                </a:solidFill>
              </a:rPr>
              <a:t>and</a:t>
            </a:r>
            <a:r>
              <a:rPr lang="en-US" dirty="0"/>
              <a:t> glenoid</a:t>
            </a:r>
          </a:p>
          <a:p>
            <a:pPr>
              <a:lnSpc>
                <a:spcPct val="150000"/>
              </a:lnSpc>
            </a:pPr>
            <a:r>
              <a:rPr lang="en-US" dirty="0"/>
              <a:t>Shoulder hemiarthroplasty </a:t>
            </a:r>
            <a:r>
              <a:rPr lang="en-US" dirty="0">
                <a:solidFill>
                  <a:schemeClr val="tx2"/>
                </a:solidFill>
              </a:rPr>
              <a:t>(HHR)</a:t>
            </a:r>
          </a:p>
          <a:p>
            <a:pPr lvl="3"/>
            <a:r>
              <a:rPr lang="en-US" dirty="0"/>
              <a:t>Humeral head replacement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Replace </a:t>
            </a:r>
            <a:r>
              <a:rPr lang="en-US" dirty="0">
                <a:solidFill>
                  <a:schemeClr val="tx2"/>
                </a:solidFill>
              </a:rPr>
              <a:t>only</a:t>
            </a:r>
            <a:r>
              <a:rPr lang="en-US" dirty="0"/>
              <a:t> humeral head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4876800"/>
            <a:ext cx="1560576" cy="1834896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477</TotalTime>
  <Words>998</Words>
  <Application>Microsoft Office PowerPoint</Application>
  <PresentationFormat>On-screen Show (4:3)</PresentationFormat>
  <Paragraphs>393</Paragraphs>
  <Slides>68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Calibri</vt:lpstr>
      <vt:lpstr>Eurostile</vt:lpstr>
      <vt:lpstr>Georgia</vt:lpstr>
      <vt:lpstr>Times</vt:lpstr>
      <vt:lpstr>Times New Roman</vt:lpstr>
      <vt:lpstr>Wingdings</vt:lpstr>
      <vt:lpstr>Wingdings 2</vt:lpstr>
      <vt:lpstr>Civic</vt:lpstr>
      <vt:lpstr>Total Shoulder Arthroplasty</vt:lpstr>
      <vt:lpstr>Total Shoulder Arthroplasty</vt:lpstr>
      <vt:lpstr> Diagnoses</vt:lpstr>
      <vt:lpstr>Shoulder Arthritis-Nonoperative Rx</vt:lpstr>
      <vt:lpstr>Shoulder Arthritis-Surgical Options</vt:lpstr>
      <vt:lpstr>Arthroscopic Debridement</vt:lpstr>
      <vt:lpstr>Arthroscopic Debridement-Technique</vt:lpstr>
      <vt:lpstr>Resection Arthroplasty</vt:lpstr>
      <vt:lpstr>Shoulder Arthroplasty</vt:lpstr>
      <vt:lpstr>Shoulder Arthroplasty</vt:lpstr>
      <vt:lpstr>Shoulder Arthroplasty</vt:lpstr>
      <vt:lpstr>Shoulder Arthroplasty</vt:lpstr>
      <vt:lpstr>Shoulder Arthroplasty Neer I Hemiarthroplasty</vt:lpstr>
      <vt:lpstr>Neer I Hemiarthroplasty 46 shoulders OA</vt:lpstr>
      <vt:lpstr>Shoulder Arthroplasty Neer II</vt:lpstr>
      <vt:lpstr>Shoulder Arthroplasty Minimally Constrained Design</vt:lpstr>
      <vt:lpstr>Shoulder Arthroplasty</vt:lpstr>
      <vt:lpstr>Shoulder Arthroplasty</vt:lpstr>
      <vt:lpstr> Third Generation 1990’s </vt:lpstr>
      <vt:lpstr>Shoulder Arthroplasty Surgical Indications</vt:lpstr>
      <vt:lpstr>Shoulder Arthroplasty Primary Osteoarthritis</vt:lpstr>
      <vt:lpstr>Modern Prosthetic Design</vt:lpstr>
      <vt:lpstr>Shoulder Arthroplasty Surgical Technique</vt:lpstr>
      <vt:lpstr>Shoulder Arthroplasty Surgical Technique</vt:lpstr>
      <vt:lpstr>Shoulder Arthroplasty Surgical Technique</vt:lpstr>
      <vt:lpstr>Shoulder Arthroplasty Surgical Technique</vt:lpstr>
      <vt:lpstr>Shoulder Arthroplasty Surgical Technique</vt:lpstr>
      <vt:lpstr>Primary Osteoarthritis 68 yo male</vt:lpstr>
      <vt:lpstr>Primary Osteoarthritis 68 yo male</vt:lpstr>
      <vt:lpstr>Primary Osteoarthritis 68 yo male</vt:lpstr>
      <vt:lpstr>Primary Osteoarthritis 68 yo male</vt:lpstr>
      <vt:lpstr>Shoulder Arthroplasty Surgical Technique</vt:lpstr>
      <vt:lpstr>Shoulder Arthroplasty Surgical Technique</vt:lpstr>
      <vt:lpstr>Shoulder Arthroplasty Humeral Head</vt:lpstr>
      <vt:lpstr>Shoulder Arthroplasty TSA vs HHA</vt:lpstr>
      <vt:lpstr>Shoulder Arthroplasty Glenoid Preparation</vt:lpstr>
      <vt:lpstr>Shoulder Arthroplasty Glenoid Preparation</vt:lpstr>
      <vt:lpstr>Shoulder Arthroplasty Glenoid Prosthesis</vt:lpstr>
      <vt:lpstr>Top 8 TSA Myths</vt:lpstr>
      <vt:lpstr>Top 8 TSA Benefits</vt:lpstr>
      <vt:lpstr>Pain Relief is Reliable After TSA</vt:lpstr>
      <vt:lpstr>Pain Relief is Reliable After TSA</vt:lpstr>
      <vt:lpstr>ROM Does Improve After TSA</vt:lpstr>
      <vt:lpstr>ROM Does Improve After TSA</vt:lpstr>
      <vt:lpstr>PowerPoint Presentation</vt:lpstr>
      <vt:lpstr>PowerPoint Presentation</vt:lpstr>
      <vt:lpstr>Cuff Tear Arthropathy:  Radiographic Findings</vt:lpstr>
      <vt:lpstr>PowerPoint Presentation</vt:lpstr>
      <vt:lpstr>Reversed Prosthesis</vt:lpstr>
      <vt:lpstr>Reverse Ball-and-Socket Prosthesis</vt:lpstr>
      <vt:lpstr>Reverse TSA</vt:lpstr>
      <vt:lpstr>Reverse Ball-and-Socket  Biomechanics </vt:lpstr>
      <vt:lpstr>Reverse TSA</vt:lpstr>
      <vt:lpstr>Reverse TSA </vt:lpstr>
      <vt:lpstr>Patient Selection: Considerations</vt:lpstr>
      <vt:lpstr>Surgeon Considerations</vt:lpstr>
      <vt:lpstr>Reverse TSA 80 yo F- B Irreparable RCT; Painful Pseudoparalysis</vt:lpstr>
      <vt:lpstr>Reverse TSA 77 yo female with CTA- Pre-Op</vt:lpstr>
      <vt:lpstr>Reverse TSA 77 yo female with CTA- Post-Op</vt:lpstr>
      <vt:lpstr>Reverse TSA</vt:lpstr>
      <vt:lpstr>Physical Therapy  after Shoulder Replacement</vt:lpstr>
      <vt:lpstr>Shoulder Arthroplasty Rehabilitation</vt:lpstr>
      <vt:lpstr>Shoulder Arthroplasty Rehabilitation</vt:lpstr>
      <vt:lpstr>Physical Therapy  after Shoulder Replacement</vt:lpstr>
      <vt:lpstr>Reverse TSA Rehabilitation</vt:lpstr>
      <vt:lpstr>Reverse TSA Rehabilitation</vt:lpstr>
      <vt:lpstr>Conclusions</vt:lpstr>
      <vt:lpstr>Thank You</vt:lpstr>
    </vt:vector>
  </TitlesOfParts>
  <Company>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Total Shoulder Arthroplasty</dc:title>
  <dc:creator>bnolan</dc:creator>
  <cp:lastModifiedBy>Dr. Nolan</cp:lastModifiedBy>
  <cp:revision>25</cp:revision>
  <dcterms:created xsi:type="dcterms:W3CDTF">2012-02-27T12:25:35Z</dcterms:created>
  <dcterms:modified xsi:type="dcterms:W3CDTF">2016-07-27T14:10:53Z</dcterms:modified>
</cp:coreProperties>
</file>